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8" r:id="rId1"/>
  </p:sldMasterIdLst>
  <p:notesMasterIdLst>
    <p:notesMasterId r:id="rId15"/>
  </p:notesMasterIdLst>
  <p:sldIdLst>
    <p:sldId id="256" r:id="rId2"/>
    <p:sldId id="257" r:id="rId3"/>
    <p:sldId id="258" r:id="rId4"/>
    <p:sldId id="259" r:id="rId5"/>
    <p:sldId id="260" r:id="rId6"/>
    <p:sldId id="261" r:id="rId7"/>
    <p:sldId id="262" r:id="rId8"/>
    <p:sldId id="268" r:id="rId9"/>
    <p:sldId id="263" r:id="rId10"/>
    <p:sldId id="264" r:id="rId11"/>
    <p:sldId id="265" r:id="rId12"/>
    <p:sldId id="266" r:id="rId13"/>
    <p:sldId id="267"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987" autoAdjust="0"/>
    <p:restoredTop sz="94660"/>
  </p:normalViewPr>
  <p:slideViewPr>
    <p:cSldViewPr snapToGrid="0">
      <p:cViewPr varScale="1">
        <p:scale>
          <a:sx n="73" d="100"/>
          <a:sy n="73" d="100"/>
        </p:scale>
        <p:origin x="-552"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8402D1-1892-4517-9263-4A02D9DB329D}" type="datetimeFigureOut">
              <a:rPr lang="el-GR"/>
              <a:pPr/>
              <a:t>18/5/2017</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DC390A-A237-4D58-A397-8E193943B803}" type="slidenum">
              <a:rPr lang="el-GR"/>
              <a:pPr/>
              <a:t>‹#›</a:t>
            </a:fld>
            <a:endParaRPr lang="el-GR"/>
          </a:p>
        </p:txBody>
      </p:sp>
    </p:spTree>
    <p:extLst>
      <p:ext uri="{BB962C8B-B14F-4D97-AF65-F5344CB8AC3E}">
        <p14:creationId xmlns:p14="http://schemas.microsoft.com/office/powerpoint/2010/main" xmlns="" val="4163352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57DC390A-A237-4D58-A397-8E193943B803}" type="slidenum">
              <a:rPr lang="el-GR"/>
              <a:pPr/>
              <a:t>2</a:t>
            </a:fld>
            <a:endParaRPr lang="el-GR"/>
          </a:p>
        </p:txBody>
      </p:sp>
    </p:spTree>
    <p:extLst>
      <p:ext uri="{BB962C8B-B14F-4D97-AF65-F5344CB8AC3E}">
        <p14:creationId xmlns:p14="http://schemas.microsoft.com/office/powerpoint/2010/main" xmlns="" val="6372129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57DC390A-A237-4D58-A397-8E193943B803}" type="slidenum">
              <a:rPr lang="el-GR"/>
              <a:pPr/>
              <a:t>11</a:t>
            </a:fld>
            <a:endParaRPr lang="el-GR"/>
          </a:p>
        </p:txBody>
      </p:sp>
    </p:spTree>
    <p:extLst>
      <p:ext uri="{BB962C8B-B14F-4D97-AF65-F5344CB8AC3E}">
        <p14:creationId xmlns:p14="http://schemas.microsoft.com/office/powerpoint/2010/main" xmlns="" val="11466107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57DC390A-A237-4D58-A397-8E193943B803}" type="slidenum">
              <a:rPr lang="el-GR"/>
              <a:pPr/>
              <a:t>12</a:t>
            </a:fld>
            <a:endParaRPr lang="el-GR"/>
          </a:p>
        </p:txBody>
      </p:sp>
    </p:spTree>
    <p:extLst>
      <p:ext uri="{BB962C8B-B14F-4D97-AF65-F5344CB8AC3E}">
        <p14:creationId xmlns:p14="http://schemas.microsoft.com/office/powerpoint/2010/main" xmlns="" val="23864974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57DC390A-A237-4D58-A397-8E193943B803}" type="slidenum">
              <a:rPr lang="el-GR"/>
              <a:pPr/>
              <a:t>13</a:t>
            </a:fld>
            <a:endParaRPr lang="el-GR"/>
          </a:p>
        </p:txBody>
      </p:sp>
    </p:spTree>
    <p:extLst>
      <p:ext uri="{BB962C8B-B14F-4D97-AF65-F5344CB8AC3E}">
        <p14:creationId xmlns:p14="http://schemas.microsoft.com/office/powerpoint/2010/main" xmlns="" val="2443981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57DC390A-A237-4D58-A397-8E193943B803}" type="slidenum">
              <a:rPr lang="el-GR"/>
              <a:pPr/>
              <a:t>3</a:t>
            </a:fld>
            <a:endParaRPr lang="el-GR"/>
          </a:p>
        </p:txBody>
      </p:sp>
    </p:spTree>
    <p:extLst>
      <p:ext uri="{BB962C8B-B14F-4D97-AF65-F5344CB8AC3E}">
        <p14:creationId xmlns:p14="http://schemas.microsoft.com/office/powerpoint/2010/main" xmlns="" val="3127684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57DC390A-A237-4D58-A397-8E193943B803}" type="slidenum">
              <a:rPr lang="el-GR"/>
              <a:pPr/>
              <a:t>4</a:t>
            </a:fld>
            <a:endParaRPr lang="el-GR"/>
          </a:p>
        </p:txBody>
      </p:sp>
    </p:spTree>
    <p:extLst>
      <p:ext uri="{BB962C8B-B14F-4D97-AF65-F5344CB8AC3E}">
        <p14:creationId xmlns:p14="http://schemas.microsoft.com/office/powerpoint/2010/main" xmlns="" val="1461514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57DC390A-A237-4D58-A397-8E193943B803}" type="slidenum">
              <a:rPr lang="el-GR"/>
              <a:pPr/>
              <a:t>5</a:t>
            </a:fld>
            <a:endParaRPr lang="el-GR"/>
          </a:p>
        </p:txBody>
      </p:sp>
    </p:spTree>
    <p:extLst>
      <p:ext uri="{BB962C8B-B14F-4D97-AF65-F5344CB8AC3E}">
        <p14:creationId xmlns:p14="http://schemas.microsoft.com/office/powerpoint/2010/main" xmlns="" val="3640958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57DC390A-A237-4D58-A397-8E193943B803}" type="slidenum">
              <a:rPr lang="el-GR"/>
              <a:pPr/>
              <a:t>6</a:t>
            </a:fld>
            <a:endParaRPr lang="el-GR"/>
          </a:p>
        </p:txBody>
      </p:sp>
    </p:spTree>
    <p:extLst>
      <p:ext uri="{BB962C8B-B14F-4D97-AF65-F5344CB8AC3E}">
        <p14:creationId xmlns:p14="http://schemas.microsoft.com/office/powerpoint/2010/main" xmlns="" val="2835160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57DC390A-A237-4D58-A397-8E193943B803}" type="slidenum">
              <a:rPr lang="el-GR"/>
              <a:pPr/>
              <a:t>7</a:t>
            </a:fld>
            <a:endParaRPr lang="el-GR"/>
          </a:p>
        </p:txBody>
      </p:sp>
    </p:spTree>
    <p:extLst>
      <p:ext uri="{BB962C8B-B14F-4D97-AF65-F5344CB8AC3E}">
        <p14:creationId xmlns:p14="http://schemas.microsoft.com/office/powerpoint/2010/main" xmlns="" val="3573048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57DC390A-A237-4D58-A397-8E193943B803}" type="slidenum">
              <a:rPr lang="el-GR"/>
              <a:pPr/>
              <a:t>8</a:t>
            </a:fld>
            <a:endParaRPr lang="el-GR"/>
          </a:p>
        </p:txBody>
      </p:sp>
    </p:spTree>
    <p:extLst>
      <p:ext uri="{BB962C8B-B14F-4D97-AF65-F5344CB8AC3E}">
        <p14:creationId xmlns:p14="http://schemas.microsoft.com/office/powerpoint/2010/main" xmlns="" val="4006142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57DC390A-A237-4D58-A397-8E193943B803}" type="slidenum">
              <a:rPr lang="el-GR"/>
              <a:pPr/>
              <a:t>9</a:t>
            </a:fld>
            <a:endParaRPr lang="el-GR"/>
          </a:p>
        </p:txBody>
      </p:sp>
    </p:spTree>
    <p:extLst>
      <p:ext uri="{BB962C8B-B14F-4D97-AF65-F5344CB8AC3E}">
        <p14:creationId xmlns:p14="http://schemas.microsoft.com/office/powerpoint/2010/main" xmlns="" val="1882865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57DC390A-A237-4D58-A397-8E193943B803}" type="slidenum">
              <a:rPr lang="el-GR"/>
              <a:pPr/>
              <a:t>10</a:t>
            </a:fld>
            <a:endParaRPr lang="el-GR"/>
          </a:p>
        </p:txBody>
      </p:sp>
    </p:spTree>
    <p:extLst>
      <p:ext uri="{BB962C8B-B14F-4D97-AF65-F5344CB8AC3E}">
        <p14:creationId xmlns:p14="http://schemas.microsoft.com/office/powerpoint/2010/main" xmlns="" val="27933298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l-GR" dirty="0"/>
              <a:t>Στυλ κύριου τίτλου</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pPr/>
              <a:t>5/18/2017</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14172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l-GR" dirty="0"/>
              <a:t>Στυλ κύριου τίτλου</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dirty="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Επεξεργασία στυλ υποδείγματος κειμένου</a:t>
            </a:r>
          </a:p>
        </p:txBody>
      </p:sp>
      <p:sp>
        <p:nvSpPr>
          <p:cNvPr id="5" name="Date Placeholder 4"/>
          <p:cNvSpPr>
            <a:spLocks noGrp="1"/>
          </p:cNvSpPr>
          <p:nvPr>
            <p:ph type="dt" sz="half" idx="10"/>
          </p:nvPr>
        </p:nvSpPr>
        <p:spPr/>
        <p:txBody>
          <a:bodyPr/>
          <a:lstStyle/>
          <a:p>
            <a:fld id="{B61BEF0D-F0BB-DE4B-95CE-6DB70DBA9567}" type="datetimeFigureOut">
              <a:rPr lang="en-US" smtClean="0"/>
              <a:pPr/>
              <a:t>5/18/2017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466019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l-GR" dirty="0"/>
              <a:t>Στυλ κύριου τίτλου</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a:t>Επεξεργασία 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smtClean="0"/>
              <a:pPr/>
              <a:t>5/18/2017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6763270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l-GR" dirty="0"/>
              <a:t>Στυλ κύριου τίτλου</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dirty="0"/>
              <a:t>Επεξεργασία στυλ υποδείγματος κειμένου</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a:t>Επεξεργασία 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smtClean="0"/>
              <a:pPr/>
              <a:t>5/18/2017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3672320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l-GR" dirty="0"/>
              <a:t>Στυλ κύριου τίτλου</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a:t>Επεξεργασία 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smtClean="0"/>
              <a:pPr/>
              <a:t>5/18/2017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2053360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l-GR" dirty="0"/>
              <a:t>Στυλ κύριου τίτλου</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a:t>Επεξεργασία στυλ υποδείγματος κειμένου</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a:t>Επεξεργασία 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smtClean="0"/>
              <a:pPr/>
              <a:t>5/18/2017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6306270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l-GR" dirty="0"/>
              <a:t>Στυλ κύριου τίτλου</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a:t>Επεξεργασία στυλ υποδείγματος κειμένου</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a:t>Επεξεργασία 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smtClean="0"/>
              <a:pPr/>
              <a:t>5/18/2017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6605156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l-GR" dirty="0"/>
              <a:t>Στυλ κύριου τίτλου</a:t>
            </a:r>
            <a:endParaRPr lang="en-US" dirty="0"/>
          </a:p>
        </p:txBody>
      </p:sp>
      <p:sp>
        <p:nvSpPr>
          <p:cNvPr id="3" name="Vertical Text Placeholder 2"/>
          <p:cNvSpPr>
            <a:spLocks noGrp="1"/>
          </p:cNvSpPr>
          <p:nvPr>
            <p:ph type="body" orient="vert" idx="1"/>
          </p:nvPr>
        </p:nvSpPr>
        <p:spPr/>
        <p:txBody>
          <a:bodyPr vert="eaVert" anchor="t"/>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3890380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l-GR" dirty="0"/>
              <a:t>Στυλ κύριου τίτλου</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890692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dirty="0"/>
              <a:t>Στυλ κύριου τίτλου</a:t>
            </a:r>
            <a:endParaRPr lang="en-US" dirty="0"/>
          </a:p>
        </p:txBody>
      </p:sp>
      <p:sp>
        <p:nvSpPr>
          <p:cNvPr id="3" name="Content Placeholder 2"/>
          <p:cNvSpPr>
            <a:spLocks noGrp="1"/>
          </p:cNvSpPr>
          <p:nvPr>
            <p:ph idx="1"/>
          </p:nvPr>
        </p:nvSpPr>
        <p:spPr/>
        <p:txBody>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pPr/>
              <a:t>5/18/2017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pPr/>
              <a:t>‹#›</a:t>
            </a:fld>
            <a:endParaRPr lang="en-US" dirty="0"/>
          </a:p>
        </p:txBody>
      </p:sp>
    </p:spTree>
    <p:extLst>
      <p:ext uri="{BB962C8B-B14F-4D97-AF65-F5344CB8AC3E}">
        <p14:creationId xmlns:p14="http://schemas.microsoft.com/office/powerpoint/2010/main" xmlns="" val="108384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l-GR" dirty="0"/>
              <a:t>Στυλ κύριου τίτλου</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a:t>Επεξεργασία 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smtClean="0"/>
              <a:pPr/>
              <a:t>5/18/2017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503034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Στυλ κύριου τίτλου</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pPr/>
              <a:t>5/18/2017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pPr/>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730446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dirty="0"/>
              <a:t>Στυλ κύριου τίτλου</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dirty="0"/>
              <a:t>Επεξεργασία στυλ υποδείγματος κειμένου</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dirty="0"/>
              <a:t>Επεξεργασία στυλ υποδείγματος κειμένου</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5/18/2017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764647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Στυλ κύριου τίτλου</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5/18/2017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71433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5/18/2017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183112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l-GR" dirty="0"/>
              <a:t>Στυλ κύριου τίτλου</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Επεξεργασία στυλ υποδείγματος κειμένου</a:t>
            </a:r>
          </a:p>
        </p:txBody>
      </p:sp>
      <p:sp>
        <p:nvSpPr>
          <p:cNvPr id="5" name="Date Placeholder 4"/>
          <p:cNvSpPr>
            <a:spLocks noGrp="1"/>
          </p:cNvSpPr>
          <p:nvPr>
            <p:ph type="dt" sz="half" idx="10"/>
          </p:nvPr>
        </p:nvSpPr>
        <p:spPr/>
        <p:txBody>
          <a:bodyPr/>
          <a:lstStyle/>
          <a:p>
            <a:fld id="{B61BEF0D-F0BB-DE4B-95CE-6DB70DBA9567}" type="datetimeFigureOut">
              <a:rPr lang="en-US" smtClean="0"/>
              <a:pPr/>
              <a:t>5/18/2017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308215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l-GR" dirty="0"/>
              <a:t>Στυλ κύριου τίτλου</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dirty="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Επεξεργασία στυλ υποδείγματος κειμένου</a:t>
            </a:r>
          </a:p>
        </p:txBody>
      </p:sp>
      <p:sp>
        <p:nvSpPr>
          <p:cNvPr id="5" name="Date Placeholder 4"/>
          <p:cNvSpPr>
            <a:spLocks noGrp="1"/>
          </p:cNvSpPr>
          <p:nvPr>
            <p:ph type="dt" sz="half" idx="10"/>
          </p:nvPr>
        </p:nvSpPr>
        <p:spPr/>
        <p:txBody>
          <a:bodyPr/>
          <a:lstStyle/>
          <a:p>
            <a:fld id="{B61BEF0D-F0BB-DE4B-95CE-6DB70DBA9567}" type="datetimeFigureOut">
              <a:rPr lang="en-US" smtClean="0"/>
              <a:pPr/>
              <a:t>5/18/2017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080342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l-GR" dirty="0"/>
              <a:t>Στυλ κύριου τίτλου</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5/18/2017</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253522178"/>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el.wikipedia.gr"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www.ee.teihal.gr/labs/pkoukos/PROSTASIA%20PERIBALONTOS"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sz="4400" dirty="0" smtClean="0">
                <a:solidFill>
                  <a:srgbClr val="262626"/>
                </a:solidFill>
                <a:latin typeface="Bookman Old Style" pitchFamily="18" charset="0"/>
              </a:rPr>
              <a:t>ΕΡΓΑΣΙΑ ΠΕΡΙΒΑΛΛΟΝΤΙΚΗΣ</a:t>
            </a:r>
            <a:r>
              <a:rPr lang="el-GR" sz="4400" dirty="0">
                <a:solidFill>
                  <a:srgbClr val="262626"/>
                </a:solidFill>
                <a:latin typeface="Bookman Old Style" pitchFamily="18" charset="0"/>
              </a:rPr>
              <a:t>  </a:t>
            </a:r>
          </a:p>
        </p:txBody>
      </p:sp>
      <p:sp>
        <p:nvSpPr>
          <p:cNvPr id="3" name="Υπότιτλος 2"/>
          <p:cNvSpPr>
            <a:spLocks noGrp="1"/>
          </p:cNvSpPr>
          <p:nvPr>
            <p:ph type="subTitle" idx="1"/>
          </p:nvPr>
        </p:nvSpPr>
        <p:spPr/>
        <p:txBody>
          <a:bodyPr/>
          <a:lstStyle/>
          <a:p>
            <a:r>
              <a:rPr lang="el-GR" sz="3200" b="1" dirty="0">
                <a:latin typeface="Bookman Old Style" pitchFamily="18" charset="0"/>
              </a:rPr>
              <a:t>ΑΛΟΥΜΙΝΙΟ</a:t>
            </a:r>
            <a:r>
              <a:rPr lang="el-GR" dirty="0"/>
              <a:t> </a:t>
            </a:r>
          </a:p>
        </p:txBody>
      </p:sp>
    </p:spTree>
    <p:extLst>
      <p:ext uri="{BB962C8B-B14F-4D97-AF65-F5344CB8AC3E}">
        <p14:creationId xmlns:p14="http://schemas.microsoft.com/office/powerpoint/2010/main" xmlns="" val="36996262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4000" b="1" i="1" dirty="0">
                <a:latin typeface="Bookman Old Style" pitchFamily="18" charset="0"/>
              </a:rPr>
              <a:t>ΕΞΟΙΚΟΝΟΜΙΣΗ ΠΡΩΤΩΝ ΥΛΩΝ</a:t>
            </a:r>
            <a:r>
              <a:rPr lang="el-GR" dirty="0"/>
              <a:t> </a:t>
            </a:r>
          </a:p>
        </p:txBody>
      </p:sp>
      <p:sp>
        <p:nvSpPr>
          <p:cNvPr id="3" name="Θέση περιεχομένου 2"/>
          <p:cNvSpPr>
            <a:spLocks noGrp="1"/>
          </p:cNvSpPr>
          <p:nvPr>
            <p:ph idx="1"/>
          </p:nvPr>
        </p:nvSpPr>
        <p:spPr/>
        <p:txBody>
          <a:bodyPr>
            <a:normAutofit/>
          </a:bodyPr>
          <a:lstStyle/>
          <a:p>
            <a:pPr algn="ctr">
              <a:buNone/>
            </a:pPr>
            <a:r>
              <a:rPr lang="el-GR" sz="3200" dirty="0">
                <a:latin typeface="Bookman Old Style" pitchFamily="18" charset="0"/>
              </a:rPr>
              <a:t>Με την ανακύκλωση κουτιών αλουμινίου επιτυγχάνεται η εξοικονόμηση πρώτων υλών στα κυριότερα στάδια παραγωγής αλουμινίου</a:t>
            </a:r>
          </a:p>
        </p:txBody>
      </p:sp>
    </p:spTree>
    <p:extLst>
      <p:ext uri="{BB962C8B-B14F-4D97-AF65-F5344CB8AC3E}">
        <p14:creationId xmlns:p14="http://schemas.microsoft.com/office/powerpoint/2010/main" xmlns="" val="20729883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4000" b="1" i="1" dirty="0">
                <a:latin typeface="Bookman Old Style" pitchFamily="18" charset="0"/>
              </a:rPr>
              <a:t>ΟΙΚΟΝΟΜΙΚΟ ΟΦΕΛΟΣ</a:t>
            </a:r>
            <a:r>
              <a:rPr lang="el-GR" dirty="0"/>
              <a:t> </a:t>
            </a:r>
          </a:p>
        </p:txBody>
      </p:sp>
      <p:sp>
        <p:nvSpPr>
          <p:cNvPr id="3" name="Θέση περιεχομένου 2"/>
          <p:cNvSpPr>
            <a:spLocks noGrp="1"/>
          </p:cNvSpPr>
          <p:nvPr>
            <p:ph idx="1"/>
          </p:nvPr>
        </p:nvSpPr>
        <p:spPr>
          <a:xfrm>
            <a:off x="1071154" y="2556932"/>
            <a:ext cx="10097589" cy="3318936"/>
          </a:xfrm>
        </p:spPr>
        <p:txBody>
          <a:bodyPr/>
          <a:lstStyle/>
          <a:p>
            <a:r>
              <a:rPr lang="el-GR" dirty="0">
                <a:latin typeface="Bookman Old Style" pitchFamily="18" charset="0"/>
              </a:rPr>
              <a:t>Κάθε αλουμινένιο κουτί έχει μια χρηματική αξία. Όταν πετάτε ένα κουτί είναι σαν να πετάτε χρήματα. Παίρνοντας μέρος στην ανακύκλωση κερδίζεις αυτά τα χρήματα που θα χρησιμοποιηθούν για σένα, για να βελτιώσουν την ποιότητα της ζωής σου.</a:t>
            </a:r>
          </a:p>
          <a:p>
            <a:r>
              <a:rPr lang="el-GR" dirty="0">
                <a:latin typeface="Bookman Old Style" pitchFamily="18" charset="0"/>
              </a:rPr>
              <a:t>Με την ανακύκλωση του αλουμινίου έχουμε μεγάλο όφελος, αφού εξοικονομείται το 95% της ενέργειας που χρειάζεται για την παραγωγή του από τις πρώτες </a:t>
            </a:r>
            <a:r>
              <a:rPr lang="el-GR" dirty="0" smtClean="0">
                <a:latin typeface="Bookman Old Style" pitchFamily="18" charset="0"/>
              </a:rPr>
              <a:t>ύλες.</a:t>
            </a:r>
            <a:endParaRPr lang="el-GR" dirty="0">
              <a:latin typeface="Bookman Old Style" pitchFamily="18" charset="0"/>
            </a:endParaRPr>
          </a:p>
        </p:txBody>
      </p:sp>
    </p:spTree>
    <p:extLst>
      <p:ext uri="{BB962C8B-B14F-4D97-AF65-F5344CB8AC3E}">
        <p14:creationId xmlns:p14="http://schemas.microsoft.com/office/powerpoint/2010/main" xmlns="" val="1656063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4000" b="1" i="1" dirty="0">
                <a:latin typeface="Bookman Old Style" pitchFamily="18" charset="0"/>
              </a:rPr>
              <a:t>ΒΙΒΛΙΟΓΡΑΦΙΑ</a:t>
            </a:r>
          </a:p>
        </p:txBody>
      </p:sp>
      <p:sp>
        <p:nvSpPr>
          <p:cNvPr id="3" name="Θέση περιεχομένου 2"/>
          <p:cNvSpPr>
            <a:spLocks noGrp="1"/>
          </p:cNvSpPr>
          <p:nvPr>
            <p:ph idx="1"/>
          </p:nvPr>
        </p:nvSpPr>
        <p:spPr/>
        <p:txBody>
          <a:bodyPr/>
          <a:lstStyle/>
          <a:p>
            <a:r>
              <a:rPr lang="el-GR" dirty="0">
                <a:solidFill>
                  <a:srgbClr val="262626"/>
                </a:solidFill>
                <a:latin typeface="Garamond"/>
                <a:hlinkClick r:id="rId3"/>
              </a:rPr>
              <a:t>https://el.wikipedia.gr</a:t>
            </a:r>
          </a:p>
          <a:p>
            <a:r>
              <a:rPr lang="el-GR" dirty="0">
                <a:solidFill>
                  <a:srgbClr val="262626"/>
                </a:solidFill>
                <a:latin typeface="Garamond"/>
                <a:hlinkClick r:id="rId4"/>
              </a:rPr>
              <a:t>www.ee.teihal.gr/labs/pkoukos/PROSTASIA%20PERIBALONTOS</a:t>
            </a:r>
            <a:r>
              <a:rPr lang="el-GR" dirty="0">
                <a:solidFill>
                  <a:srgbClr val="262626"/>
                </a:solidFill>
                <a:latin typeface="Garamond"/>
              </a:rPr>
              <a:t> </a:t>
            </a:r>
          </a:p>
        </p:txBody>
      </p:sp>
    </p:spTree>
    <p:extLst>
      <p:ext uri="{BB962C8B-B14F-4D97-AF65-F5344CB8AC3E}">
        <p14:creationId xmlns:p14="http://schemas.microsoft.com/office/powerpoint/2010/main" xmlns="" val="35199499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4000" b="1" i="1" dirty="0">
                <a:latin typeface="Bookman Old Style" pitchFamily="18" charset="0"/>
              </a:rPr>
              <a:t>ΜΑΘΗΤΕΣ ΠΟΥ ΣΥΜΜΕΤΕΙΧΑΝ</a:t>
            </a:r>
            <a:endParaRPr lang="el-GR" sz="4000" b="1" i="1" dirty="0">
              <a:solidFill>
                <a:srgbClr val="262626"/>
              </a:solidFill>
              <a:latin typeface="Bookman Old Style" pitchFamily="18" charset="0"/>
            </a:endParaRPr>
          </a:p>
        </p:txBody>
      </p:sp>
      <p:sp>
        <p:nvSpPr>
          <p:cNvPr id="3" name="Θέση περιεχομένου 2"/>
          <p:cNvSpPr>
            <a:spLocks noGrp="1"/>
          </p:cNvSpPr>
          <p:nvPr>
            <p:ph idx="1"/>
          </p:nvPr>
        </p:nvSpPr>
        <p:spPr/>
        <p:txBody>
          <a:bodyPr>
            <a:normAutofit/>
          </a:bodyPr>
          <a:lstStyle/>
          <a:p>
            <a:pPr algn="ctr">
              <a:buNone/>
            </a:pPr>
            <a:r>
              <a:rPr lang="el-GR" sz="3600" dirty="0" smtClean="0">
                <a:latin typeface="Bookman Old Style" pitchFamily="18" charset="0"/>
              </a:rPr>
              <a:t>Αντρέας </a:t>
            </a:r>
            <a:r>
              <a:rPr lang="el-GR" sz="3600" dirty="0" err="1">
                <a:latin typeface="Bookman Old Style" pitchFamily="18" charset="0"/>
              </a:rPr>
              <a:t>Εκμετζόγλου</a:t>
            </a:r>
            <a:endParaRPr lang="el-GR" sz="3600" dirty="0">
              <a:latin typeface="Bookman Old Style" pitchFamily="18" charset="0"/>
            </a:endParaRPr>
          </a:p>
          <a:p>
            <a:pPr algn="ctr">
              <a:buNone/>
            </a:pPr>
            <a:r>
              <a:rPr lang="el-GR" sz="3600" dirty="0">
                <a:latin typeface="Bookman Old Style" pitchFamily="18" charset="0"/>
              </a:rPr>
              <a:t>Αλέξανδρος </a:t>
            </a:r>
            <a:r>
              <a:rPr lang="el-GR" sz="3600" dirty="0" err="1" smtClean="0">
                <a:latin typeface="Bookman Old Style" pitchFamily="18" charset="0"/>
              </a:rPr>
              <a:t>Αθητάκης</a:t>
            </a:r>
            <a:endParaRPr lang="el-GR" sz="3600" dirty="0">
              <a:latin typeface="Bookman Old Style" pitchFamily="18" charset="0"/>
            </a:endParaRPr>
          </a:p>
          <a:p>
            <a:pPr algn="ctr">
              <a:buNone/>
            </a:pPr>
            <a:r>
              <a:rPr lang="el-GR" sz="3600" dirty="0" err="1">
                <a:latin typeface="Bookman Old Style" pitchFamily="18" charset="0"/>
              </a:rPr>
              <a:t>Αρμάντο</a:t>
            </a:r>
            <a:r>
              <a:rPr lang="el-GR" sz="3600" dirty="0">
                <a:latin typeface="Bookman Old Style" pitchFamily="18" charset="0"/>
              </a:rPr>
              <a:t> </a:t>
            </a:r>
            <a:r>
              <a:rPr lang="el-GR" sz="3600" dirty="0" err="1" smtClean="0">
                <a:latin typeface="Bookman Old Style" pitchFamily="18" charset="0"/>
              </a:rPr>
              <a:t>Ραντάτσι</a:t>
            </a:r>
            <a:r>
              <a:rPr lang="el-GR" sz="3600" dirty="0">
                <a:latin typeface="Bookman Old Style" pitchFamily="18" charset="0"/>
              </a:rPr>
              <a:t> </a:t>
            </a:r>
          </a:p>
        </p:txBody>
      </p:sp>
    </p:spTree>
    <p:extLst>
      <p:ext uri="{BB962C8B-B14F-4D97-AF65-F5344CB8AC3E}">
        <p14:creationId xmlns:p14="http://schemas.microsoft.com/office/powerpoint/2010/main" xmlns="" val="24980933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12073" y="1136469"/>
            <a:ext cx="6241816" cy="838804"/>
          </a:xfrm>
        </p:spPr>
        <p:txBody>
          <a:bodyPr>
            <a:normAutofit/>
          </a:bodyPr>
          <a:lstStyle/>
          <a:p>
            <a:r>
              <a:rPr lang="el-GR" sz="3600" b="1" i="1" dirty="0">
                <a:latin typeface="Bookman Old Style" pitchFamily="18" charset="0"/>
              </a:rPr>
              <a:t>ΑΡΓΙΛΙΟ </a:t>
            </a:r>
            <a:endParaRPr lang="el-GR" sz="3600" b="1" i="1" dirty="0">
              <a:solidFill>
                <a:srgbClr val="262626"/>
              </a:solidFill>
              <a:latin typeface="Bookman Old Style" pitchFamily="18" charset="0"/>
            </a:endParaRPr>
          </a:p>
        </p:txBody>
      </p:sp>
      <p:pic>
        <p:nvPicPr>
          <p:cNvPr id="5" name="Θέση εικόνας 4" descr="Lingot_aluminium.jpg"/>
          <p:cNvPicPr>
            <a:picLocks noGrp="1" noChangeAspect="1"/>
          </p:cNvPicPr>
          <p:nvPr>
            <p:ph type="pic" idx="1"/>
          </p:nvPr>
        </p:nvPicPr>
        <p:blipFill>
          <a:blip r:embed="rId3"/>
          <a:srcRect l="34588" r="34588"/>
          <a:stretch>
            <a:fillRect/>
          </a:stretch>
        </p:blipFill>
        <p:spPr>
          <a:xfrm>
            <a:off x="7472574" y="1181100"/>
            <a:ext cx="3993939" cy="4775200"/>
          </a:xfrm>
        </p:spPr>
      </p:pic>
      <p:sp>
        <p:nvSpPr>
          <p:cNvPr id="4" name="Θέση κειμένου 3"/>
          <p:cNvSpPr>
            <a:spLocks noGrp="1"/>
          </p:cNvSpPr>
          <p:nvPr>
            <p:ph type="body" sz="half" idx="2"/>
          </p:nvPr>
        </p:nvSpPr>
        <p:spPr>
          <a:xfrm>
            <a:off x="903514" y="2093369"/>
            <a:ext cx="6242050" cy="3471408"/>
          </a:xfrm>
        </p:spPr>
        <p:txBody>
          <a:bodyPr>
            <a:normAutofit lnSpcReduction="10000"/>
          </a:bodyPr>
          <a:lstStyle/>
          <a:p>
            <a:pPr marL="285750" indent="-285750" algn="l">
              <a:buFont typeface="Arial" panose="020B0604020202020204" pitchFamily="34" charset="0"/>
              <a:buChar char="•"/>
            </a:pPr>
            <a:r>
              <a:rPr lang="el-GR" sz="2000" dirty="0">
                <a:solidFill>
                  <a:srgbClr val="262626"/>
                </a:solidFill>
                <a:latin typeface="Bookman Old Style" pitchFamily="18" charset="0"/>
              </a:rPr>
              <a:t>Το αργίλιο ονομάζεται αλλιώς αλουμίνιο (</a:t>
            </a:r>
            <a:r>
              <a:rPr lang="el-GR" sz="2000" dirty="0" err="1">
                <a:solidFill>
                  <a:srgbClr val="262626"/>
                </a:solidFill>
                <a:latin typeface="Bookman Old Style" pitchFamily="18" charset="0"/>
              </a:rPr>
              <a:t>Aluminium</a:t>
            </a:r>
            <a:r>
              <a:rPr lang="el-GR" sz="2000" dirty="0" smtClean="0">
                <a:solidFill>
                  <a:srgbClr val="262626"/>
                </a:solidFill>
                <a:latin typeface="Bookman Old Style" pitchFamily="18" charset="0"/>
              </a:rPr>
              <a:t>)</a:t>
            </a:r>
            <a:r>
              <a:rPr lang="en-US" sz="2000" dirty="0" smtClean="0">
                <a:solidFill>
                  <a:srgbClr val="262626"/>
                </a:solidFill>
                <a:latin typeface="Bookman Old Style" pitchFamily="18" charset="0"/>
              </a:rPr>
              <a:t>.</a:t>
            </a:r>
            <a:endParaRPr lang="el-GR" sz="2000" dirty="0">
              <a:solidFill>
                <a:srgbClr val="262626"/>
              </a:solidFill>
              <a:latin typeface="Bookman Old Style" pitchFamily="18" charset="0"/>
            </a:endParaRPr>
          </a:p>
          <a:p>
            <a:pPr marL="285750" indent="-285750" algn="l">
              <a:buFont typeface="Arial" panose="020B0604020202020204" pitchFamily="34" charset="0"/>
              <a:buChar char="•"/>
            </a:pPr>
            <a:r>
              <a:rPr lang="el-GR" sz="2000" dirty="0">
                <a:solidFill>
                  <a:srgbClr val="262626"/>
                </a:solidFill>
                <a:latin typeface="Bookman Old Style" pitchFamily="18" charset="0"/>
              </a:rPr>
              <a:t>Χημικό στοιχείο με σύμβολο </a:t>
            </a:r>
            <a:r>
              <a:rPr lang="el-GR" sz="2000" dirty="0" err="1">
                <a:solidFill>
                  <a:srgbClr val="262626"/>
                </a:solidFill>
                <a:latin typeface="Bookman Old Style" pitchFamily="18" charset="0"/>
              </a:rPr>
              <a:t>Al</a:t>
            </a:r>
            <a:r>
              <a:rPr lang="el-GR" sz="2000" dirty="0">
                <a:solidFill>
                  <a:srgbClr val="262626"/>
                </a:solidFill>
                <a:latin typeface="Bookman Old Style" pitchFamily="18" charset="0"/>
              </a:rPr>
              <a:t> και ατομικό αριθμό </a:t>
            </a:r>
            <a:r>
              <a:rPr lang="el-GR" sz="2000" dirty="0" smtClean="0">
                <a:solidFill>
                  <a:srgbClr val="262626"/>
                </a:solidFill>
                <a:latin typeface="Bookman Old Style" pitchFamily="18" charset="0"/>
              </a:rPr>
              <a:t>13</a:t>
            </a:r>
            <a:r>
              <a:rPr lang="en-US" sz="2000" dirty="0" smtClean="0">
                <a:solidFill>
                  <a:srgbClr val="262626"/>
                </a:solidFill>
                <a:latin typeface="Bookman Old Style" pitchFamily="18" charset="0"/>
              </a:rPr>
              <a:t>.</a:t>
            </a:r>
            <a:endParaRPr lang="el-GR" sz="2000" dirty="0">
              <a:solidFill>
                <a:srgbClr val="262626"/>
              </a:solidFill>
              <a:latin typeface="Bookman Old Style" pitchFamily="18" charset="0"/>
            </a:endParaRPr>
          </a:p>
          <a:p>
            <a:pPr marL="285750" indent="-285750" algn="l">
              <a:buFont typeface="Arial" panose="020B0604020202020204" pitchFamily="34" charset="0"/>
              <a:buChar char="•"/>
            </a:pPr>
            <a:r>
              <a:rPr lang="el-GR" sz="2000" dirty="0">
                <a:solidFill>
                  <a:srgbClr val="262626"/>
                </a:solidFill>
                <a:latin typeface="Bookman Old Style" pitchFamily="18" charset="0"/>
              </a:rPr>
              <a:t>Είναι το 3ο πιο άφθονο χημικό στοιχείο στο πλανήτη μας, μετά το οξυγόνο και το </a:t>
            </a:r>
            <a:r>
              <a:rPr lang="el-GR" sz="2000" dirty="0" smtClean="0">
                <a:solidFill>
                  <a:srgbClr val="262626"/>
                </a:solidFill>
                <a:latin typeface="Bookman Old Style" pitchFamily="18" charset="0"/>
              </a:rPr>
              <a:t>πυρίτιο</a:t>
            </a:r>
            <a:r>
              <a:rPr lang="en-US" sz="2000" dirty="0" smtClean="0">
                <a:solidFill>
                  <a:srgbClr val="262626"/>
                </a:solidFill>
                <a:latin typeface="Bookman Old Style" pitchFamily="18" charset="0"/>
              </a:rPr>
              <a:t>.</a:t>
            </a:r>
            <a:endParaRPr lang="el-GR" sz="2000" dirty="0">
              <a:solidFill>
                <a:srgbClr val="262626"/>
              </a:solidFill>
              <a:latin typeface="Bookman Old Style" pitchFamily="18" charset="0"/>
            </a:endParaRPr>
          </a:p>
          <a:p>
            <a:pPr marL="285750" indent="-285750" algn="l">
              <a:buFont typeface="Arial" panose="020B0604020202020204" pitchFamily="34" charset="0"/>
              <a:buChar char="•"/>
            </a:pPr>
            <a:r>
              <a:rPr lang="el-GR" sz="2000" dirty="0">
                <a:solidFill>
                  <a:srgbClr val="262626"/>
                </a:solidFill>
                <a:latin typeface="Bookman Old Style" pitchFamily="18" charset="0"/>
              </a:rPr>
              <a:t>Κατά βάρος αποτελεί περίπου το 8% του στερεού </a:t>
            </a:r>
            <a:r>
              <a:rPr lang="el-GR" sz="2000" dirty="0" smtClean="0">
                <a:solidFill>
                  <a:srgbClr val="262626"/>
                </a:solidFill>
                <a:latin typeface="Bookman Old Style" pitchFamily="18" charset="0"/>
              </a:rPr>
              <a:t>φλοιού</a:t>
            </a:r>
            <a:r>
              <a:rPr lang="en-US" sz="2000" dirty="0" smtClean="0">
                <a:solidFill>
                  <a:srgbClr val="262626"/>
                </a:solidFill>
                <a:latin typeface="Bookman Old Style" pitchFamily="18" charset="0"/>
              </a:rPr>
              <a:t>.</a:t>
            </a:r>
            <a:endParaRPr lang="el-GR" sz="2000" dirty="0">
              <a:solidFill>
                <a:srgbClr val="262626"/>
              </a:solidFill>
              <a:latin typeface="Bookman Old Style" pitchFamily="18" charset="0"/>
            </a:endParaRPr>
          </a:p>
          <a:p>
            <a:pPr marL="285750" indent="-285750" algn="l">
              <a:buFont typeface="Arial" panose="020B0604020202020204" pitchFamily="34" charset="0"/>
              <a:buChar char="•"/>
            </a:pPr>
            <a:r>
              <a:rPr lang="el-GR" sz="2000" dirty="0">
                <a:solidFill>
                  <a:srgbClr val="262626"/>
                </a:solidFill>
                <a:latin typeface="Bookman Old Style" pitchFamily="18" charset="0"/>
              </a:rPr>
              <a:t>Είναι πολύ δραστικό χημικά ώστε να βρίσκεται στη φύση ως ελεύθερο </a:t>
            </a:r>
            <a:r>
              <a:rPr lang="el-GR" sz="2000" dirty="0" smtClean="0">
                <a:solidFill>
                  <a:srgbClr val="262626"/>
                </a:solidFill>
                <a:latin typeface="Bookman Old Style" pitchFamily="18" charset="0"/>
              </a:rPr>
              <a:t>μέταλλο</a:t>
            </a:r>
            <a:r>
              <a:rPr lang="en-US" sz="2000" dirty="0" smtClean="0">
                <a:solidFill>
                  <a:srgbClr val="262626"/>
                </a:solidFill>
                <a:latin typeface="Bookman Old Style" pitchFamily="18" charset="0"/>
              </a:rPr>
              <a:t>.</a:t>
            </a:r>
            <a:r>
              <a:rPr lang="el-GR" sz="2000" dirty="0">
                <a:solidFill>
                  <a:srgbClr val="262626"/>
                </a:solidFill>
                <a:latin typeface="Bookman Old Style" pitchFamily="18" charset="0"/>
              </a:rPr>
              <a:t> </a:t>
            </a:r>
          </a:p>
          <a:p>
            <a:pPr marL="285750" indent="-285750" algn="just">
              <a:buFont typeface="Arial" panose="020B0604020202020204" pitchFamily="34" charset="0"/>
              <a:buChar char="•"/>
            </a:pPr>
            <a:endParaRPr lang="el-GR" dirty="0">
              <a:solidFill>
                <a:srgbClr val="262626"/>
              </a:solidFill>
              <a:latin typeface="Garamond"/>
            </a:endParaRPr>
          </a:p>
        </p:txBody>
      </p:sp>
    </p:spTree>
    <p:extLst>
      <p:ext uri="{BB962C8B-B14F-4D97-AF65-F5344CB8AC3E}">
        <p14:creationId xmlns:p14="http://schemas.microsoft.com/office/powerpoint/2010/main" xmlns="" val="9415926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600" b="1" i="1" dirty="0">
                <a:latin typeface="Bookman Old Style" pitchFamily="18" charset="0"/>
              </a:rPr>
              <a:t>ΙΣΤΟΡΙΚΗ ΑΝΑΔΡΟΜΗ ΑΡΓΙΛΙΟΥ</a:t>
            </a:r>
          </a:p>
        </p:txBody>
      </p:sp>
      <p:sp>
        <p:nvSpPr>
          <p:cNvPr id="3" name="Θέση περιεχομένου 2"/>
          <p:cNvSpPr>
            <a:spLocks noGrp="1"/>
          </p:cNvSpPr>
          <p:nvPr>
            <p:ph idx="1"/>
          </p:nvPr>
        </p:nvSpPr>
        <p:spPr>
          <a:xfrm>
            <a:off x="809897" y="2556932"/>
            <a:ext cx="10633166" cy="3543422"/>
          </a:xfrm>
        </p:spPr>
        <p:txBody>
          <a:bodyPr>
            <a:noAutofit/>
          </a:bodyPr>
          <a:lstStyle/>
          <a:p>
            <a:r>
              <a:rPr lang="el-GR" sz="1800" dirty="0">
                <a:latin typeface="Bookman Old Style" pitchFamily="18" charset="0"/>
              </a:rPr>
              <a:t>1761: Ο </a:t>
            </a:r>
            <a:r>
              <a:rPr lang="el-GR" sz="1800" dirty="0" err="1">
                <a:latin typeface="Bookman Old Style" pitchFamily="18" charset="0"/>
              </a:rPr>
              <a:t>Γκίτον</a:t>
            </a:r>
            <a:r>
              <a:rPr lang="el-GR" sz="1800" dirty="0">
                <a:latin typeface="Bookman Old Style" pitchFamily="18" charset="0"/>
              </a:rPr>
              <a:t> ντε </a:t>
            </a:r>
            <a:r>
              <a:rPr lang="el-GR" sz="1800" dirty="0" err="1">
                <a:latin typeface="Bookman Old Style" pitchFamily="18" charset="0"/>
              </a:rPr>
              <a:t>Μορβό</a:t>
            </a:r>
            <a:r>
              <a:rPr lang="el-GR" sz="1800" dirty="0">
                <a:latin typeface="Bookman Old Style" pitchFamily="18" charset="0"/>
              </a:rPr>
              <a:t> πρότεινε το όνομα "</a:t>
            </a:r>
            <a:r>
              <a:rPr lang="el-GR" sz="1800" dirty="0" err="1">
                <a:latin typeface="Bookman Old Style" pitchFamily="18" charset="0"/>
              </a:rPr>
              <a:t>αλουμίνα</a:t>
            </a:r>
            <a:r>
              <a:rPr lang="el-GR" sz="1800" dirty="0">
                <a:latin typeface="Bookman Old Style" pitchFamily="18" charset="0"/>
              </a:rPr>
              <a:t>" για το οξείδιο του αργιλίου </a:t>
            </a:r>
          </a:p>
          <a:p>
            <a:r>
              <a:rPr lang="el-GR" sz="1800" dirty="0">
                <a:latin typeface="Bookman Old Style" pitchFamily="18" charset="0"/>
              </a:rPr>
              <a:t>1808: Ο Σερ </a:t>
            </a:r>
            <a:r>
              <a:rPr lang="el-GR" sz="1800" dirty="0" err="1">
                <a:latin typeface="Bookman Old Style" pitchFamily="18" charset="0"/>
              </a:rPr>
              <a:t>Χάμφρι</a:t>
            </a:r>
            <a:r>
              <a:rPr lang="el-GR" sz="1800" dirty="0">
                <a:latin typeface="Bookman Old Style" pitchFamily="18" charset="0"/>
              </a:rPr>
              <a:t> </a:t>
            </a:r>
            <a:r>
              <a:rPr lang="el-GR" sz="1800" dirty="0" err="1">
                <a:latin typeface="Bookman Old Style" pitchFamily="18" charset="0"/>
              </a:rPr>
              <a:t>Ντέιβι</a:t>
            </a:r>
            <a:r>
              <a:rPr lang="el-GR" sz="1800" dirty="0">
                <a:latin typeface="Bookman Old Style" pitchFamily="18" charset="0"/>
              </a:rPr>
              <a:t> ανακάλυψε το αργίλιο ως στοιχείο, ο οποίος του έδωσε αρχικά το όνομα "</a:t>
            </a:r>
            <a:r>
              <a:rPr lang="el-GR" sz="1800" dirty="0" err="1">
                <a:latin typeface="Bookman Old Style" pitchFamily="18" charset="0"/>
              </a:rPr>
              <a:t>αλούμιο</a:t>
            </a:r>
            <a:r>
              <a:rPr lang="el-GR" sz="1800" dirty="0">
                <a:latin typeface="Bookman Old Style" pitchFamily="18" charset="0"/>
              </a:rPr>
              <a:t>" και αργότερα "αλουμίνιο", αφού το στοιχείο προερχόταν από το οξείδιο του, την </a:t>
            </a:r>
            <a:r>
              <a:rPr lang="el-GR" sz="1800" dirty="0" err="1">
                <a:latin typeface="Bookman Old Style" pitchFamily="18" charset="0"/>
              </a:rPr>
              <a:t>αλουμίνα</a:t>
            </a:r>
          </a:p>
          <a:p>
            <a:r>
              <a:rPr lang="el-GR" sz="1800" dirty="0">
                <a:solidFill>
                  <a:schemeClr val="tx1"/>
                </a:solidFill>
                <a:latin typeface="Bookman Old Style" pitchFamily="18" charset="0"/>
              </a:rPr>
              <a:t>1886: Μεγάλη επανάσταση στην παραγωγή αλουμινίου, οπότε εφευρέθηκε η μέθοδος </a:t>
            </a:r>
            <a:r>
              <a:rPr lang="el-GR" sz="1800" dirty="0" err="1">
                <a:solidFill>
                  <a:schemeClr val="tx1"/>
                </a:solidFill>
                <a:latin typeface="Bookman Old Style" pitchFamily="18" charset="0"/>
              </a:rPr>
              <a:t>Hall-Heroult</a:t>
            </a:r>
          </a:p>
          <a:p>
            <a:r>
              <a:rPr lang="el-GR" sz="1800" dirty="0">
                <a:solidFill>
                  <a:schemeClr val="tx1"/>
                </a:solidFill>
                <a:latin typeface="Bookman Old Style" pitchFamily="18" charset="0"/>
              </a:rPr>
              <a:t>1889: Ο Bayer επινόησε μια μέθοδο καθαρισμού του βωξίτη προς παρασκευή </a:t>
            </a:r>
            <a:r>
              <a:rPr lang="el-GR" sz="1800" dirty="0" err="1">
                <a:solidFill>
                  <a:schemeClr val="tx1"/>
                </a:solidFill>
                <a:latin typeface="Bookman Old Style" pitchFamily="18" charset="0"/>
              </a:rPr>
              <a:t>αλουμίνας</a:t>
            </a:r>
            <a:r>
              <a:rPr lang="el-GR" sz="1800" dirty="0">
                <a:solidFill>
                  <a:schemeClr val="tx1"/>
                </a:solidFill>
                <a:latin typeface="Bookman Old Style" pitchFamily="18" charset="0"/>
              </a:rPr>
              <a:t>, με τη χρήση καυστικού νατρίου</a:t>
            </a:r>
          </a:p>
          <a:p>
            <a:r>
              <a:rPr lang="el-GR" sz="1800" dirty="0">
                <a:solidFill>
                  <a:schemeClr val="tx1"/>
                </a:solidFill>
                <a:latin typeface="Bookman Old Style" pitchFamily="18" charset="0"/>
              </a:rPr>
              <a:t>1900: Η παγκόσμια παραγωγή αλουμινίου ήταν 8000 τόνοι </a:t>
            </a:r>
          </a:p>
          <a:p>
            <a:r>
              <a:rPr lang="el-GR" sz="1800" dirty="0">
                <a:solidFill>
                  <a:schemeClr val="tx1"/>
                </a:solidFill>
                <a:latin typeface="Bookman Old Style" pitchFamily="18" charset="0"/>
              </a:rPr>
              <a:t>1999: Αυξήθηκε με πολύ μεγάλο ρυθμό η παραγωγή αλουμινίου και έφτασε τα 24εκ. τόνους</a:t>
            </a:r>
          </a:p>
        </p:txBody>
      </p:sp>
    </p:spTree>
    <p:extLst>
      <p:ext uri="{BB962C8B-B14F-4D97-AF65-F5344CB8AC3E}">
        <p14:creationId xmlns:p14="http://schemas.microsoft.com/office/powerpoint/2010/main" xmlns="" val="28512936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600" b="1" i="1" dirty="0">
                <a:latin typeface="Bookman Old Style" pitchFamily="18" charset="0"/>
              </a:rPr>
              <a:t>ΙΔΙΟΤΗΤΕΣ ΑΡΓΙΛΙΟΥ</a:t>
            </a:r>
          </a:p>
        </p:txBody>
      </p:sp>
      <p:sp>
        <p:nvSpPr>
          <p:cNvPr id="3" name="Θέση περιεχομένου 2"/>
          <p:cNvSpPr>
            <a:spLocks noGrp="1"/>
          </p:cNvSpPr>
          <p:nvPr>
            <p:ph idx="1"/>
          </p:nvPr>
        </p:nvSpPr>
        <p:spPr>
          <a:xfrm>
            <a:off x="1295400" y="2557463"/>
            <a:ext cx="9601200" cy="3648554"/>
          </a:xfrm>
        </p:spPr>
        <p:txBody>
          <a:bodyPr>
            <a:normAutofit fontScale="85000" lnSpcReduction="20000"/>
          </a:bodyPr>
          <a:lstStyle/>
          <a:p>
            <a:r>
              <a:rPr lang="el-GR" dirty="0">
                <a:solidFill>
                  <a:srgbClr val="262626"/>
                </a:solidFill>
                <a:latin typeface="Bookman Old Style" pitchFamily="18" charset="0"/>
              </a:rPr>
              <a:t>Χαμηλό ειδικό βάρος</a:t>
            </a:r>
          </a:p>
          <a:p>
            <a:r>
              <a:rPr lang="el-GR" dirty="0">
                <a:solidFill>
                  <a:srgbClr val="262626"/>
                </a:solidFill>
                <a:latin typeface="Bookman Old Style" pitchFamily="18" charset="0"/>
              </a:rPr>
              <a:t>Υψηλή αντοχή σε μηχανικές καταπονήσεις </a:t>
            </a:r>
          </a:p>
          <a:p>
            <a:r>
              <a:rPr lang="el-GR" dirty="0">
                <a:solidFill>
                  <a:srgbClr val="262626"/>
                </a:solidFill>
                <a:latin typeface="Bookman Old Style" pitchFamily="18" charset="0"/>
              </a:rPr>
              <a:t>Εξαιρετική αντοχή στη διάβρωση (οφείλεται στο φαινόμενο της </a:t>
            </a:r>
            <a:r>
              <a:rPr lang="el-GR" dirty="0" err="1">
                <a:solidFill>
                  <a:srgbClr val="262626"/>
                </a:solidFill>
                <a:latin typeface="Bookman Old Style" pitchFamily="18" charset="0"/>
              </a:rPr>
              <a:t>παθητικοποίησης</a:t>
            </a:r>
            <a:r>
              <a:rPr lang="el-GR" dirty="0">
                <a:solidFill>
                  <a:srgbClr val="262626"/>
                </a:solidFill>
                <a:latin typeface="Bookman Old Style" pitchFamily="18" charset="0"/>
              </a:rPr>
              <a:t>)</a:t>
            </a:r>
          </a:p>
          <a:p>
            <a:r>
              <a:rPr lang="el-GR" dirty="0">
                <a:solidFill>
                  <a:srgbClr val="262626"/>
                </a:solidFill>
                <a:latin typeface="Bookman Old Style" pitchFamily="18" charset="0"/>
              </a:rPr>
              <a:t>Το καθαρό αλουμίνιο είναι αρκετά μαλακό και όλκιμο</a:t>
            </a:r>
          </a:p>
          <a:p>
            <a:r>
              <a:rPr lang="el-GR" dirty="0">
                <a:solidFill>
                  <a:srgbClr val="262626"/>
                </a:solidFill>
                <a:latin typeface="Bookman Old Style" pitchFamily="18" charset="0"/>
              </a:rPr>
              <a:t>Με την προσθήκη σιδήρου, χαλκού και άλλων </a:t>
            </a:r>
            <a:r>
              <a:rPr lang="el-GR" dirty="0" err="1" smtClean="0">
                <a:solidFill>
                  <a:srgbClr val="262626"/>
                </a:solidFill>
                <a:latin typeface="Bookman Old Style" pitchFamily="18" charset="0"/>
              </a:rPr>
              <a:t>κραμματικών</a:t>
            </a:r>
            <a:r>
              <a:rPr lang="el-GR" dirty="0" smtClean="0">
                <a:solidFill>
                  <a:srgbClr val="262626"/>
                </a:solidFill>
                <a:latin typeface="Bookman Old Style" pitchFamily="18" charset="0"/>
              </a:rPr>
              <a:t> </a:t>
            </a:r>
            <a:r>
              <a:rPr lang="el-GR" dirty="0">
                <a:solidFill>
                  <a:srgbClr val="262626"/>
                </a:solidFill>
                <a:latin typeface="Bookman Old Style" pitchFamily="18" charset="0"/>
              </a:rPr>
              <a:t>στοιχείων βελτιώνεται οι μηχανικές ιδιότητες του</a:t>
            </a:r>
          </a:p>
          <a:p>
            <a:r>
              <a:rPr lang="el-GR" dirty="0">
                <a:solidFill>
                  <a:srgbClr val="262626"/>
                </a:solidFill>
                <a:latin typeface="Bookman Old Style" pitchFamily="18" charset="0"/>
              </a:rPr>
              <a:t>Υφίσταται εύκολα κατεργασία με χύτευση και με αφαίρεση υλικού</a:t>
            </a:r>
          </a:p>
          <a:p>
            <a:r>
              <a:rPr lang="el-GR" dirty="0">
                <a:solidFill>
                  <a:srgbClr val="262626"/>
                </a:solidFill>
                <a:latin typeface="Bookman Old Style" pitchFamily="18" charset="0"/>
              </a:rPr>
              <a:t>Πολύ καλή θερμική και ηλεκτρική αγωγιμότητα </a:t>
            </a:r>
          </a:p>
          <a:p>
            <a:r>
              <a:rPr lang="el-GR" dirty="0">
                <a:solidFill>
                  <a:srgbClr val="262626"/>
                </a:solidFill>
                <a:latin typeface="Bookman Old Style" pitchFamily="18" charset="0"/>
              </a:rPr>
              <a:t>Χρησιμοποιείται σε </a:t>
            </a:r>
            <a:r>
              <a:rPr lang="el-GR" dirty="0" smtClean="0">
                <a:solidFill>
                  <a:srgbClr val="262626"/>
                </a:solidFill>
                <a:latin typeface="Bookman Old Style" pitchFamily="18" charset="0"/>
              </a:rPr>
              <a:t>καλλυντικά</a:t>
            </a:r>
            <a:r>
              <a:rPr lang="el-GR" dirty="0">
                <a:solidFill>
                  <a:srgbClr val="262626"/>
                </a:solidFill>
                <a:latin typeface="Bookman Old Style" pitchFamily="18" charset="0"/>
              </a:rPr>
              <a:t>, κρέμες και σε κατασκευή </a:t>
            </a:r>
            <a:r>
              <a:rPr lang="el-GR" dirty="0" smtClean="0">
                <a:solidFill>
                  <a:srgbClr val="262626"/>
                </a:solidFill>
                <a:latin typeface="Bookman Old Style" pitchFamily="18" charset="0"/>
              </a:rPr>
              <a:t>κουφωμάτων</a:t>
            </a:r>
            <a:endParaRPr lang="el-GR" dirty="0">
              <a:solidFill>
                <a:srgbClr val="262626"/>
              </a:solidFill>
              <a:latin typeface="Bookman Old Style" pitchFamily="18" charset="0"/>
            </a:endParaRPr>
          </a:p>
          <a:p>
            <a:pPr marL="0" indent="0">
              <a:buNone/>
            </a:pPr>
            <a:endParaRPr lang="el-GR" dirty="0">
              <a:solidFill>
                <a:srgbClr val="262626"/>
              </a:solidFill>
              <a:latin typeface="Garamond"/>
            </a:endParaRPr>
          </a:p>
          <a:p>
            <a:endParaRPr lang="el-GR" dirty="0">
              <a:solidFill>
                <a:srgbClr val="262626"/>
              </a:solidFill>
              <a:latin typeface="Garamond"/>
            </a:endParaRPr>
          </a:p>
          <a:p>
            <a:endParaRPr lang="el-GR" dirty="0">
              <a:solidFill>
                <a:srgbClr val="262626"/>
              </a:solidFill>
              <a:latin typeface="Garamond"/>
            </a:endParaRPr>
          </a:p>
        </p:txBody>
      </p:sp>
    </p:spTree>
    <p:extLst>
      <p:ext uri="{BB962C8B-B14F-4D97-AF65-F5344CB8AC3E}">
        <p14:creationId xmlns:p14="http://schemas.microsoft.com/office/powerpoint/2010/main" xmlns="" val="6813211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95402" y="982133"/>
            <a:ext cx="9601196" cy="1186302"/>
          </a:xfrm>
        </p:spPr>
        <p:txBody>
          <a:bodyPr/>
          <a:lstStyle/>
          <a:p>
            <a:r>
              <a:rPr lang="el-GR" sz="4000" b="1" i="1" dirty="0">
                <a:latin typeface="Bookman Old Style" pitchFamily="18" charset="0"/>
              </a:rPr>
              <a:t>ΧΡΗΣΕΙΣ ΑΡΓΙΛΙΟΥ</a:t>
            </a:r>
            <a:r>
              <a:rPr lang="el-GR" dirty="0"/>
              <a:t> </a:t>
            </a:r>
          </a:p>
        </p:txBody>
      </p:sp>
      <p:sp>
        <p:nvSpPr>
          <p:cNvPr id="3" name="Θέση περιεχομένου 2"/>
          <p:cNvSpPr>
            <a:spLocks noGrp="1"/>
          </p:cNvSpPr>
          <p:nvPr>
            <p:ph idx="1"/>
          </p:nvPr>
        </p:nvSpPr>
        <p:spPr>
          <a:xfrm>
            <a:off x="953590" y="2556932"/>
            <a:ext cx="10411096" cy="3478108"/>
          </a:xfrm>
        </p:spPr>
        <p:txBody>
          <a:bodyPr>
            <a:normAutofit fontScale="92500" lnSpcReduction="20000"/>
          </a:bodyPr>
          <a:lstStyle/>
          <a:p>
            <a:r>
              <a:rPr lang="el-GR" dirty="0">
                <a:latin typeface="Bookman Old Style" pitchFamily="18" charset="0"/>
              </a:rPr>
              <a:t>Δοχεία σκουπιδιών από λαμαρίνα και προφίλ αλουμινίου (Ελληνική κατασκευή)</a:t>
            </a:r>
          </a:p>
          <a:p>
            <a:r>
              <a:rPr lang="el-GR" dirty="0">
                <a:solidFill>
                  <a:srgbClr val="262626"/>
                </a:solidFill>
                <a:latin typeface="Bookman Old Style" pitchFamily="18" charset="0"/>
              </a:rPr>
              <a:t>Άλλα κράματα αλουμινίου χρησιμοποιούνται στην </a:t>
            </a:r>
            <a:r>
              <a:rPr lang="el-GR" dirty="0" err="1">
                <a:solidFill>
                  <a:srgbClr val="262626"/>
                </a:solidFill>
                <a:latin typeface="Bookman Old Style" pitchFamily="18" charset="0"/>
              </a:rPr>
              <a:t>αυτοβιομηχανία</a:t>
            </a:r>
            <a:r>
              <a:rPr lang="el-GR" dirty="0">
                <a:solidFill>
                  <a:srgbClr val="262626"/>
                </a:solidFill>
                <a:latin typeface="Bookman Old Style" pitchFamily="18" charset="0"/>
              </a:rPr>
              <a:t>, τη βιομηχανία αθλητικών ειδών και τη </a:t>
            </a:r>
            <a:r>
              <a:rPr lang="el-GR" dirty="0" err="1">
                <a:solidFill>
                  <a:srgbClr val="262626"/>
                </a:solidFill>
                <a:latin typeface="Bookman Old Style" pitchFamily="18" charset="0"/>
              </a:rPr>
              <a:t>ναυπηγική</a:t>
            </a:r>
          </a:p>
          <a:p>
            <a:r>
              <a:rPr lang="el-GR" dirty="0">
                <a:solidFill>
                  <a:srgbClr val="262626"/>
                </a:solidFill>
                <a:latin typeface="Bookman Old Style" pitchFamily="18" charset="0"/>
              </a:rPr>
              <a:t>Χρησιμοποιείται για την κατασκευή κουτιών για ποτά, του αλουμινόχαρτου και άλλων εργαλείων της κουζίνας</a:t>
            </a:r>
          </a:p>
          <a:p>
            <a:r>
              <a:rPr lang="el-GR" dirty="0">
                <a:solidFill>
                  <a:srgbClr val="262626"/>
                </a:solidFill>
                <a:latin typeface="Bookman Old Style" pitchFamily="18" charset="0"/>
              </a:rPr>
              <a:t>Το οξείδιο του </a:t>
            </a:r>
            <a:r>
              <a:rPr lang="el-GR" dirty="0" smtClean="0">
                <a:solidFill>
                  <a:srgbClr val="262626"/>
                </a:solidFill>
                <a:latin typeface="Bookman Old Style" pitchFamily="18" charset="0"/>
              </a:rPr>
              <a:t>αργιλίου (</a:t>
            </a:r>
            <a:r>
              <a:rPr lang="el-GR" dirty="0" err="1">
                <a:solidFill>
                  <a:srgbClr val="262626"/>
                </a:solidFill>
                <a:latin typeface="Bookman Old Style" pitchFamily="18" charset="0"/>
              </a:rPr>
              <a:t>αλουμίνα</a:t>
            </a:r>
            <a:r>
              <a:rPr lang="el-GR" dirty="0">
                <a:solidFill>
                  <a:srgbClr val="262626"/>
                </a:solidFill>
                <a:latin typeface="Bookman Old Style" pitchFamily="18" charset="0"/>
              </a:rPr>
              <a:t>) βρίσκεται με τη μορφή του ρουμπινιού, του ζαφειριού και του </a:t>
            </a:r>
            <a:r>
              <a:rPr lang="el-GR" dirty="0" err="1">
                <a:solidFill>
                  <a:srgbClr val="262626"/>
                </a:solidFill>
                <a:latin typeface="Bookman Old Style" pitchFamily="18" charset="0"/>
              </a:rPr>
              <a:t>κουρουνδίου</a:t>
            </a:r>
            <a:r>
              <a:rPr lang="el-GR" dirty="0">
                <a:solidFill>
                  <a:srgbClr val="262626"/>
                </a:solidFill>
                <a:latin typeface="Bookman Old Style" pitchFamily="18" charset="0"/>
              </a:rPr>
              <a:t>. Το </a:t>
            </a:r>
            <a:r>
              <a:rPr lang="el-GR" dirty="0" err="1">
                <a:solidFill>
                  <a:srgbClr val="262626"/>
                </a:solidFill>
                <a:latin typeface="Bookman Old Style" pitchFamily="18" charset="0"/>
              </a:rPr>
              <a:t>κουρούνδιο</a:t>
            </a:r>
            <a:r>
              <a:rPr lang="el-GR" dirty="0">
                <a:solidFill>
                  <a:srgbClr val="262626"/>
                </a:solidFill>
                <a:latin typeface="Bookman Old Style" pitchFamily="18" charset="0"/>
              </a:rPr>
              <a:t> έχει σκληρότητα στην κλίμακα </a:t>
            </a:r>
            <a:r>
              <a:rPr lang="el-GR" dirty="0" err="1">
                <a:solidFill>
                  <a:srgbClr val="262626"/>
                </a:solidFill>
                <a:latin typeface="Bookman Old Style" pitchFamily="18" charset="0"/>
              </a:rPr>
              <a:t>Mohs</a:t>
            </a:r>
            <a:r>
              <a:rPr lang="el-GR" dirty="0">
                <a:solidFill>
                  <a:srgbClr val="262626"/>
                </a:solidFill>
                <a:latin typeface="Bookman Old Style" pitchFamily="18" charset="0"/>
              </a:rPr>
              <a:t> ίση με 9, δηλαδή είναι ένα από τα σκληρότερα υλικά στη φύση. Γι' αυτό χρησιμοποιείται ως λειαντικό η συνθετική </a:t>
            </a:r>
            <a:r>
              <a:rPr lang="el-GR" dirty="0" err="1" smtClean="0">
                <a:solidFill>
                  <a:srgbClr val="262626"/>
                </a:solidFill>
                <a:latin typeface="Bookman Old Style" pitchFamily="18" charset="0"/>
              </a:rPr>
              <a:t>αλουμίνα</a:t>
            </a:r>
            <a:endParaRPr lang="el-GR" dirty="0">
              <a:solidFill>
                <a:srgbClr val="262626"/>
              </a:solidFill>
              <a:latin typeface="Garamond"/>
            </a:endParaRPr>
          </a:p>
        </p:txBody>
      </p:sp>
    </p:spTree>
    <p:extLst>
      <p:ext uri="{BB962C8B-B14F-4D97-AF65-F5344CB8AC3E}">
        <p14:creationId xmlns:p14="http://schemas.microsoft.com/office/powerpoint/2010/main" xmlns="" val="13797979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4000" b="1" i="1" dirty="0">
                <a:latin typeface="Bookman Old Style" pitchFamily="18" charset="0"/>
              </a:rPr>
              <a:t>ΧΡΗΣΕΙΣ ΑΡΓΙΛΙΟΥ</a:t>
            </a:r>
          </a:p>
        </p:txBody>
      </p:sp>
      <p:sp>
        <p:nvSpPr>
          <p:cNvPr id="3" name="Θέση περιεχομένου 2"/>
          <p:cNvSpPr>
            <a:spLocks noGrp="1"/>
          </p:cNvSpPr>
          <p:nvPr>
            <p:ph idx="1"/>
          </p:nvPr>
        </p:nvSpPr>
        <p:spPr/>
        <p:txBody>
          <a:bodyPr/>
          <a:lstStyle/>
          <a:p>
            <a:r>
              <a:rPr lang="el-GR" dirty="0">
                <a:latin typeface="Bookman Old Style" pitchFamily="18" charset="0"/>
              </a:rPr>
              <a:t>Τα οξείδια του αργιλίου χρησιμοποιείται στην υαλουργία και στην κατασκευή λέιζερ </a:t>
            </a:r>
          </a:p>
          <a:p>
            <a:r>
              <a:rPr lang="el-GR" dirty="0">
                <a:solidFill>
                  <a:srgbClr val="262626"/>
                </a:solidFill>
                <a:latin typeface="Bookman Old Style" pitchFamily="18" charset="0"/>
              </a:rPr>
              <a:t>Οι κρύσταλλοι ρουμπινιού χρησιμοποιούνται ως αισθητήρες πίεσης για υψηλές πιέσεις</a:t>
            </a:r>
          </a:p>
          <a:p>
            <a:r>
              <a:rPr lang="el-GR" dirty="0">
                <a:solidFill>
                  <a:srgbClr val="262626"/>
                </a:solidFill>
                <a:latin typeface="Bookman Old Style" pitchFamily="18" charset="0"/>
              </a:rPr>
              <a:t>Οι γραμμές μεταφοράς ηλεκτρικής ενέργειας κατασκευάζονται συχνά από αλουμίνιο, καθώς έχει μικρότερο βάρος και κόστος από το χαλκό (αν και όχι τόσο καλή ηλεκτρική αγωγιμότητα) </a:t>
            </a:r>
          </a:p>
        </p:txBody>
      </p:sp>
    </p:spTree>
    <p:extLst>
      <p:ext uri="{BB962C8B-B14F-4D97-AF65-F5344CB8AC3E}">
        <p14:creationId xmlns:p14="http://schemas.microsoft.com/office/powerpoint/2010/main" xmlns="" val="21262378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4000" b="1" i="1" dirty="0">
                <a:latin typeface="Bookman Old Style" pitchFamily="18" charset="0"/>
              </a:rPr>
              <a:t>ΠΑΡΑΓΩΣΗ ΑΡΓΙΛΙΟΥ </a:t>
            </a:r>
          </a:p>
        </p:txBody>
      </p:sp>
      <p:sp>
        <p:nvSpPr>
          <p:cNvPr id="3" name="Θέση περιεχομένου 2"/>
          <p:cNvSpPr>
            <a:spLocks noGrp="1"/>
          </p:cNvSpPr>
          <p:nvPr>
            <p:ph idx="1"/>
          </p:nvPr>
        </p:nvSpPr>
        <p:spPr>
          <a:xfrm>
            <a:off x="992778" y="2556932"/>
            <a:ext cx="10371908" cy="3318936"/>
          </a:xfrm>
        </p:spPr>
        <p:txBody>
          <a:bodyPr>
            <a:normAutofit fontScale="85000" lnSpcReduction="10000"/>
          </a:bodyPr>
          <a:lstStyle/>
          <a:p>
            <a:r>
              <a:rPr lang="el-GR" dirty="0">
                <a:latin typeface="Bookman Old Style" pitchFamily="18" charset="0"/>
              </a:rPr>
              <a:t>Η παραγωγή αλουμινίου ακολουθεί σε γενικές γραμμές την ακόλουθη </a:t>
            </a:r>
            <a:r>
              <a:rPr lang="el-GR" dirty="0" smtClean="0">
                <a:latin typeface="Bookman Old Style" pitchFamily="18" charset="0"/>
              </a:rPr>
              <a:t>διαδικασία</a:t>
            </a:r>
            <a:r>
              <a:rPr lang="el-GR" dirty="0">
                <a:latin typeface="Bookman Old Style" pitchFamily="18" charset="0"/>
              </a:rPr>
              <a:t>:</a:t>
            </a:r>
          </a:p>
          <a:p>
            <a:pPr marL="457200" indent="-457200">
              <a:buFont typeface="+mj-lt"/>
              <a:buAutoNum type="arabicPeriod"/>
            </a:pPr>
            <a:r>
              <a:rPr lang="el-GR" dirty="0">
                <a:latin typeface="Bookman Old Style" pitchFamily="18" charset="0"/>
              </a:rPr>
              <a:t>Πρώτα ο </a:t>
            </a:r>
            <a:r>
              <a:rPr lang="el-GR" dirty="0" smtClean="0">
                <a:latin typeface="Bookman Old Style" pitchFamily="18" charset="0"/>
              </a:rPr>
              <a:t>βωξίτης </a:t>
            </a:r>
            <a:r>
              <a:rPr lang="el-GR" dirty="0">
                <a:latin typeface="Bookman Old Style" pitchFamily="18" charset="0"/>
              </a:rPr>
              <a:t>εξορύσσεται από το κοίτασμα(συνήθως επιφανειακό)</a:t>
            </a:r>
          </a:p>
          <a:p>
            <a:pPr marL="457200" indent="-457200">
              <a:buFont typeface="+mj-lt"/>
              <a:buAutoNum type="arabicPeriod"/>
            </a:pPr>
            <a:r>
              <a:rPr lang="el-GR" dirty="0">
                <a:latin typeface="Bookman Old Style" pitchFamily="18" charset="0"/>
              </a:rPr>
              <a:t>Στην συνέχεια </a:t>
            </a:r>
            <a:r>
              <a:rPr lang="el-GR" dirty="0" err="1">
                <a:latin typeface="Bookman Old Style" pitchFamily="18" charset="0"/>
              </a:rPr>
              <a:t>εκπλύνεται</a:t>
            </a:r>
            <a:r>
              <a:rPr lang="el-GR" dirty="0">
                <a:latin typeface="Bookman Old Style" pitchFamily="18" charset="0"/>
              </a:rPr>
              <a:t>, θρυμματίζεται και διαλύεται σε πυκνό διάλυμα καυστικού νατρίου σε υψηλή θερμοκρασία και πίεση</a:t>
            </a:r>
          </a:p>
          <a:p>
            <a:pPr marL="457200" indent="-457200">
              <a:buFont typeface="+mj-lt"/>
              <a:buAutoNum type="arabicPeriod"/>
            </a:pPr>
            <a:r>
              <a:rPr lang="el-GR" dirty="0">
                <a:latin typeface="Bookman Old Style" pitchFamily="18" charset="0"/>
              </a:rPr>
              <a:t>Με αυτόν τον τρόπο, οι προσμίξεις του βωξίτη απομακρύνονται και παραμένει στο διάλυμα το καυστικό νάτριο με το οξείδιο του αργιλίου</a:t>
            </a:r>
          </a:p>
          <a:p>
            <a:pPr marL="457200" indent="-457200">
              <a:buFont typeface="+mj-lt"/>
              <a:buAutoNum type="arabicPeriod"/>
            </a:pPr>
            <a:r>
              <a:rPr lang="el-GR" dirty="0">
                <a:latin typeface="Bookman Old Style" pitchFamily="18" charset="0"/>
              </a:rPr>
              <a:t>Στη συνέχεια, απομακρύνεται και το καυστικό νάτριο και παραμένει μόνο το ένυδρο οξείδιο του αργιλίου, το οποίο πυρώνεται στους 1100°C έτσι, για να απομακρυνθεί το νερό</a:t>
            </a:r>
          </a:p>
        </p:txBody>
      </p:sp>
    </p:spTree>
    <p:extLst>
      <p:ext uri="{BB962C8B-B14F-4D97-AF65-F5344CB8AC3E}">
        <p14:creationId xmlns:p14="http://schemas.microsoft.com/office/powerpoint/2010/main" xmlns="" val="20783175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347654" y="838441"/>
            <a:ext cx="9601196" cy="1303867"/>
          </a:xfrm>
        </p:spPr>
        <p:txBody>
          <a:bodyPr>
            <a:normAutofit/>
          </a:bodyPr>
          <a:lstStyle/>
          <a:p>
            <a:r>
              <a:rPr lang="el-GR" sz="4000" b="1" i="1" dirty="0">
                <a:latin typeface="Bookman Old Style" pitchFamily="18" charset="0"/>
              </a:rPr>
              <a:t>ΠΑΡΑΓΩΓΗ ΑΛΟΥΜΙΝΙΟΥ</a:t>
            </a:r>
          </a:p>
        </p:txBody>
      </p:sp>
      <p:pic>
        <p:nvPicPr>
          <p:cNvPr id="4" name="Θέση περιεχομένου 3" descr="istoria_al4.jpg"/>
          <p:cNvPicPr>
            <a:picLocks noGrp="1" noChangeAspect="1"/>
          </p:cNvPicPr>
          <p:nvPr>
            <p:ph idx="1"/>
          </p:nvPr>
        </p:nvPicPr>
        <p:blipFill>
          <a:blip r:embed="rId3"/>
          <a:stretch>
            <a:fillRect/>
          </a:stretch>
        </p:blipFill>
        <p:spPr>
          <a:xfrm>
            <a:off x="1228725" y="2146300"/>
            <a:ext cx="9703878" cy="4079875"/>
          </a:xfrm>
        </p:spPr>
      </p:pic>
    </p:spTree>
    <p:extLst>
      <p:ext uri="{BB962C8B-B14F-4D97-AF65-F5344CB8AC3E}">
        <p14:creationId xmlns:p14="http://schemas.microsoft.com/office/powerpoint/2010/main" xmlns="" val="34324971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22959" y="982132"/>
            <a:ext cx="10554789" cy="1303867"/>
          </a:xfrm>
        </p:spPr>
        <p:txBody>
          <a:bodyPr>
            <a:normAutofit fontScale="90000"/>
          </a:bodyPr>
          <a:lstStyle/>
          <a:p>
            <a:r>
              <a:rPr lang="el-GR" b="1" dirty="0">
                <a:latin typeface="Bookman Old Style" pitchFamily="18" charset="0"/>
              </a:rPr>
              <a:t>ΤΑ ΠΕΡΙΒΑΛΛΟΝΤΙΚΑ ΚΑΙ ΟΙΚΟΝΟΜΙΚΑ ΟΦΕΛΗ ΤΟΥ ΑΡΓΙΛΙΟΥ</a:t>
            </a:r>
            <a:endParaRPr lang="el-GR" b="1" dirty="0">
              <a:solidFill>
                <a:srgbClr val="262626"/>
              </a:solidFill>
              <a:latin typeface="Bookman Old Style" pitchFamily="18" charset="0"/>
            </a:endParaRPr>
          </a:p>
        </p:txBody>
      </p:sp>
      <p:sp>
        <p:nvSpPr>
          <p:cNvPr id="3" name="Θέση περιεχομένου 2"/>
          <p:cNvSpPr>
            <a:spLocks noGrp="1"/>
          </p:cNvSpPr>
          <p:nvPr>
            <p:ph idx="1"/>
          </p:nvPr>
        </p:nvSpPr>
        <p:spPr>
          <a:xfrm>
            <a:off x="1295401" y="2556932"/>
            <a:ext cx="10003970" cy="3318936"/>
          </a:xfrm>
        </p:spPr>
        <p:txBody>
          <a:bodyPr>
            <a:normAutofit lnSpcReduction="10000"/>
          </a:bodyPr>
          <a:lstStyle/>
          <a:p>
            <a:r>
              <a:rPr lang="el-GR" dirty="0">
                <a:latin typeface="Bookman Old Style" pitchFamily="18" charset="0"/>
              </a:rPr>
              <a:t>Τα χρησιμοποιημένα αλουμινένια κουτιά από αναψυκτικά, μπύρες </a:t>
            </a:r>
            <a:r>
              <a:rPr lang="el-GR" dirty="0" smtClean="0">
                <a:latin typeface="Bookman Old Style" pitchFamily="18" charset="0"/>
              </a:rPr>
              <a:t>κ.α. </a:t>
            </a:r>
            <a:r>
              <a:rPr lang="el-GR" dirty="0">
                <a:latin typeface="Bookman Old Style" pitchFamily="18" charset="0"/>
              </a:rPr>
              <a:t>δεν είναι άχρηστα. Αντίθετα, με την ανακύκλωση που προσφέρουν χρήματα σε σας που τα μαζεύετε και τα δίνετε στους χώρους που έχουν δημιουργηθεί για το σκοπό αυτό. Με τον τρόπο αυτό επιτυγχάνεται:</a:t>
            </a:r>
          </a:p>
          <a:p>
            <a:pPr marL="457200" indent="-457200">
              <a:buFont typeface="+mj-lt"/>
              <a:buAutoNum type="arabicPeriod"/>
            </a:pPr>
            <a:r>
              <a:rPr lang="el-GR" dirty="0">
                <a:solidFill>
                  <a:schemeClr val="tx1"/>
                </a:solidFill>
                <a:latin typeface="Bookman Old Style" pitchFamily="18" charset="0"/>
              </a:rPr>
              <a:t>Η προστασία του περιβάλλοντος</a:t>
            </a:r>
          </a:p>
          <a:p>
            <a:pPr marL="457200" indent="-457200">
              <a:buFont typeface="+mj-lt"/>
              <a:buAutoNum type="arabicPeriod"/>
            </a:pPr>
            <a:r>
              <a:rPr lang="el-GR" dirty="0">
                <a:solidFill>
                  <a:schemeClr val="tx1"/>
                </a:solidFill>
                <a:latin typeface="Bookman Old Style" pitchFamily="18" charset="0"/>
              </a:rPr>
              <a:t>Η εξοικονόμηση ενέργειας </a:t>
            </a:r>
          </a:p>
          <a:p>
            <a:pPr marL="457200" indent="-457200">
              <a:buFont typeface="+mj-lt"/>
              <a:buAutoNum type="arabicPeriod"/>
            </a:pPr>
            <a:r>
              <a:rPr lang="el-GR" dirty="0">
                <a:solidFill>
                  <a:schemeClr val="tx1"/>
                </a:solidFill>
                <a:latin typeface="Bookman Old Style" pitchFamily="18" charset="0"/>
              </a:rPr>
              <a:t>Ο περιορισμός της σπατάλης πρώτων υλών</a:t>
            </a:r>
          </a:p>
          <a:p>
            <a:pPr marL="457200" indent="-457200">
              <a:buFont typeface="+mj-lt"/>
              <a:buAutoNum type="arabicPeriod"/>
            </a:pPr>
            <a:endParaRPr lang="el-GR" dirty="0">
              <a:solidFill>
                <a:schemeClr val="tx1"/>
              </a:solidFill>
            </a:endParaRPr>
          </a:p>
        </p:txBody>
      </p:sp>
    </p:spTree>
    <p:extLst>
      <p:ext uri="{BB962C8B-B14F-4D97-AF65-F5344CB8AC3E}">
        <p14:creationId xmlns:p14="http://schemas.microsoft.com/office/powerpoint/2010/main" xmlns="" val="145842395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Οργανικό">
  <a:themeElements>
    <a:clrScheme name="Οργανικό">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Οργανικό">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Οργανικό">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039A4B3-0617-4CFC-B614-27363ECC28AC}"/>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20</TotalTime>
  <Words>422</Words>
  <Application>Microsoft Office PowerPoint</Application>
  <PresentationFormat>Προσαρμογή</PresentationFormat>
  <Paragraphs>70</Paragraphs>
  <Slides>13</Slides>
  <Notes>12</Notes>
  <HiddenSlides>0</HiddenSlides>
  <MMClips>0</MMClips>
  <ScaleCrop>false</ScaleCrop>
  <HeadingPairs>
    <vt:vector size="4" baseType="variant">
      <vt:variant>
        <vt:lpstr>Θέμα</vt:lpstr>
      </vt:variant>
      <vt:variant>
        <vt:i4>1</vt:i4>
      </vt:variant>
      <vt:variant>
        <vt:lpstr>Τίτλοι διαφανειών</vt:lpstr>
      </vt:variant>
      <vt:variant>
        <vt:i4>13</vt:i4>
      </vt:variant>
    </vt:vector>
  </HeadingPairs>
  <TitlesOfParts>
    <vt:vector size="14" baseType="lpstr">
      <vt:lpstr>Οργανικό</vt:lpstr>
      <vt:lpstr>ΕΡΓΑΣΙΑ ΠΕΡΙΒΑΛΛΟΝΤΙΚΗΣ  </vt:lpstr>
      <vt:lpstr>ΑΡΓΙΛΙΟ </vt:lpstr>
      <vt:lpstr>ΙΣΤΟΡΙΚΗ ΑΝΑΔΡΟΜΗ ΑΡΓΙΛΙΟΥ</vt:lpstr>
      <vt:lpstr>ΙΔΙΟΤΗΤΕΣ ΑΡΓΙΛΙΟΥ</vt:lpstr>
      <vt:lpstr>ΧΡΗΣΕΙΣ ΑΡΓΙΛΙΟΥ </vt:lpstr>
      <vt:lpstr>ΧΡΗΣΕΙΣ ΑΡΓΙΛΙΟΥ</vt:lpstr>
      <vt:lpstr>ΠΑΡΑΓΩΣΗ ΑΡΓΙΛΙΟΥ </vt:lpstr>
      <vt:lpstr>ΠΑΡΑΓΩΓΗ ΑΛΟΥΜΙΝΙΟΥ</vt:lpstr>
      <vt:lpstr>ΤΑ ΠΕΡΙΒΑΛΛΟΝΤΙΚΑ ΚΑΙ ΟΙΚΟΝΟΜΙΚΑ ΟΦΕΛΗ ΤΟΥ ΑΡΓΙΛΙΟΥ</vt:lpstr>
      <vt:lpstr>ΕΞΟΙΚΟΝΟΜΙΣΗ ΠΡΩΤΩΝ ΥΛΩΝ </vt:lpstr>
      <vt:lpstr>ΟΙΚΟΝΟΜΙΚΟ ΟΦΕΛΟΣ </vt:lpstr>
      <vt:lpstr>ΒΙΒΛΙΟΓΡΑΦΙΑ</vt:lpstr>
      <vt:lpstr>ΜΑΘΗΤΕΣ ΠΟΥ ΣΥΜΜΕΤΕΙΧΑΝ</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Sarun Da-asa</dc:creator>
  <cp:lastModifiedBy>γεομα</cp:lastModifiedBy>
  <cp:revision>16</cp:revision>
  <dcterms:created xsi:type="dcterms:W3CDTF">2013-07-31T04:17:18Z</dcterms:created>
  <dcterms:modified xsi:type="dcterms:W3CDTF">2017-05-17T22:02:32Z</dcterms:modified>
</cp:coreProperties>
</file>