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ΠΕΡΙΒΑΛΛΟΝΤΙΚΗ ΕΡΓΑΣΙΑ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ΑΕΙΦΟΡΟΣ ΑΝΑΠΤΥΞΗ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ΟΙΚΟΛΟΓΙΚΟ ΑΠΟΤΥΠΩΜΑ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50177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i="1" dirty="0">
                <a:latin typeface="Bookman Old Style" pitchFamily="18" charset="0"/>
              </a:rPr>
              <a:t>Γιατί </a:t>
            </a:r>
            <a:r>
              <a:rPr lang="el-GR" sz="4000" b="1" i="1" dirty="0" smtClean="0">
                <a:latin typeface="Bookman Old Style" pitchFamily="18" charset="0"/>
              </a:rPr>
              <a:t>είμαστε </a:t>
            </a:r>
            <a:br>
              <a:rPr lang="el-GR" sz="4000" b="1" i="1" dirty="0" smtClean="0">
                <a:latin typeface="Bookman Old Style" pitchFamily="18" charset="0"/>
              </a:rPr>
            </a:br>
            <a:r>
              <a:rPr lang="el-GR" sz="4000" b="1" i="1" dirty="0" smtClean="0">
                <a:latin typeface="Bookman Old Style" pitchFamily="18" charset="0"/>
              </a:rPr>
              <a:t>υπερκαταναλωτικά </a:t>
            </a:r>
            <a:r>
              <a:rPr lang="el-GR" sz="4000" b="1" i="1" dirty="0">
                <a:latin typeface="Bookman Old Style" pitchFamily="18" charset="0"/>
              </a:rPr>
              <a:t>άτομα</a:t>
            </a:r>
            <a:r>
              <a:rPr lang="el-GR" sz="4000" b="1" i="1" dirty="0" smtClean="0">
                <a:latin typeface="Bookman Old Style" pitchFamily="18" charset="0"/>
              </a:rPr>
              <a:t>? (</a:t>
            </a:r>
            <a:r>
              <a:rPr lang="en-US" sz="4000" b="1" i="1" dirty="0" smtClean="0">
                <a:latin typeface="Bookman Old Style" pitchFamily="18" charset="0"/>
              </a:rPr>
              <a:t>I)</a:t>
            </a:r>
            <a:endParaRPr lang="el-GR" sz="4000" b="1" i="1" dirty="0"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08464" y="2543869"/>
            <a:ext cx="9601196" cy="33189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l-GR" sz="3800" b="1" i="1" dirty="0">
                <a:latin typeface="Bookman Old Style" pitchFamily="18" charset="0"/>
              </a:rPr>
              <a:t>Πρόοδος της επιστήμης-ανάπτυξη της τεχνολογίας</a:t>
            </a:r>
          </a:p>
          <a:p>
            <a:pPr>
              <a:lnSpc>
                <a:spcPct val="110000"/>
              </a:lnSpc>
            </a:pPr>
            <a:r>
              <a:rPr lang="el-GR" sz="3800" b="1" i="1" dirty="0">
                <a:latin typeface="Bookman Old Style" pitchFamily="18" charset="0"/>
              </a:rPr>
              <a:t>Υπερπαραγωγή, χρήση μηχανής</a:t>
            </a:r>
          </a:p>
          <a:p>
            <a:pPr>
              <a:lnSpc>
                <a:spcPct val="110000"/>
              </a:lnSpc>
            </a:pPr>
            <a:r>
              <a:rPr lang="el-GR" sz="3800" b="1" i="1" dirty="0">
                <a:latin typeface="Bookman Old Style" pitchFamily="18" charset="0"/>
              </a:rPr>
              <a:t>Οικονομικά συμφέροντα, πολιτικά συμφέροντα</a:t>
            </a:r>
          </a:p>
          <a:p>
            <a:pPr>
              <a:lnSpc>
                <a:spcPct val="110000"/>
              </a:lnSpc>
            </a:pPr>
            <a:r>
              <a:rPr lang="el-GR" sz="3800" b="1" i="1" dirty="0">
                <a:latin typeface="Bookman Old Style" pitchFamily="18" charset="0"/>
              </a:rPr>
              <a:t>Υλιστική εποχή</a:t>
            </a:r>
          </a:p>
          <a:p>
            <a:pPr>
              <a:lnSpc>
                <a:spcPct val="110000"/>
              </a:lnSpc>
            </a:pPr>
            <a:r>
              <a:rPr lang="el-GR" sz="3800" b="1" i="1" dirty="0">
                <a:latin typeface="Bookman Old Style" pitchFamily="18" charset="0"/>
              </a:rPr>
              <a:t>Άνοδος βιοτικού επιπέδου </a:t>
            </a:r>
          </a:p>
          <a:p>
            <a:pPr>
              <a:lnSpc>
                <a:spcPct val="110000"/>
              </a:lnSpc>
            </a:pPr>
            <a:r>
              <a:rPr lang="el-GR" sz="3800" b="1" i="1" dirty="0">
                <a:latin typeface="Bookman Old Style" pitchFamily="18" charset="0"/>
              </a:rPr>
              <a:t>Γρήγορος ρυθμός ζωής</a:t>
            </a:r>
          </a:p>
          <a:p>
            <a:pPr>
              <a:lnSpc>
                <a:spcPct val="110000"/>
              </a:lnSpc>
            </a:pPr>
            <a:r>
              <a:rPr lang="el-GR" sz="3800" b="1" i="1" dirty="0">
                <a:latin typeface="Bookman Old Style" pitchFamily="18" charset="0"/>
              </a:rPr>
              <a:t>Σύγχρονος τρόπος ζωής (άγχος, ψυχολογικά προβλήματα, κατάθλιψη </a:t>
            </a:r>
            <a:r>
              <a:rPr lang="el-GR" sz="3800" b="1" i="1" dirty="0" err="1">
                <a:latin typeface="Bookman Old Style" pitchFamily="18" charset="0"/>
              </a:rPr>
              <a:t>κλπ</a:t>
            </a:r>
            <a:r>
              <a:rPr lang="el-GR" sz="3800" b="1" i="1" dirty="0">
                <a:latin typeface="Bookman Old Style" pitchFamily="18" charset="0"/>
              </a:rPr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3527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60278" cy="1303867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latin typeface="Bookman Old Style" pitchFamily="18" charset="0"/>
              </a:rPr>
              <a:t>Γιατί </a:t>
            </a:r>
            <a:r>
              <a:rPr lang="el-GR" b="1" i="1" dirty="0" smtClean="0">
                <a:latin typeface="Bookman Old Style" pitchFamily="18" charset="0"/>
              </a:rPr>
              <a:t>είμαστε </a:t>
            </a:r>
            <a:r>
              <a:rPr lang="en-US" b="1" i="1" dirty="0" smtClean="0">
                <a:latin typeface="Bookman Old Style" pitchFamily="18" charset="0"/>
              </a:rPr>
              <a:t/>
            </a:r>
            <a:br>
              <a:rPr lang="en-US" b="1" i="1" dirty="0" smtClean="0">
                <a:latin typeface="Bookman Old Style" pitchFamily="18" charset="0"/>
              </a:rPr>
            </a:br>
            <a:r>
              <a:rPr lang="el-GR" b="1" i="1" dirty="0" smtClean="0">
                <a:latin typeface="Bookman Old Style" pitchFamily="18" charset="0"/>
              </a:rPr>
              <a:t>υπερκαταναλωτικά </a:t>
            </a:r>
            <a:r>
              <a:rPr lang="el-GR" b="1" i="1" dirty="0">
                <a:latin typeface="Bookman Old Style" pitchFamily="18" charset="0"/>
              </a:rPr>
              <a:t>άτομα</a:t>
            </a:r>
            <a:r>
              <a:rPr lang="el-GR" b="1" i="1" dirty="0" smtClean="0">
                <a:latin typeface="Bookman Old Style" pitchFamily="18" charset="0"/>
              </a:rPr>
              <a:t>?</a:t>
            </a:r>
            <a:r>
              <a:rPr lang="en-US" b="1" i="1" dirty="0" smtClean="0">
                <a:latin typeface="Bookman Old Style" pitchFamily="18" charset="0"/>
              </a:rPr>
              <a:t> (II)</a:t>
            </a:r>
            <a:endParaRPr lang="el-GR" b="1" i="1" dirty="0"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b="1" i="1" dirty="0">
                <a:latin typeface="Bookman Old Style" pitchFamily="18" charset="0"/>
              </a:rPr>
              <a:t>Μόδα</a:t>
            </a:r>
          </a:p>
          <a:p>
            <a:pPr>
              <a:lnSpc>
                <a:spcPct val="90000"/>
              </a:lnSpc>
            </a:pPr>
            <a:r>
              <a:rPr lang="el-GR" b="1" i="1" dirty="0">
                <a:latin typeface="Bookman Old Style" pitchFamily="18" charset="0"/>
              </a:rPr>
              <a:t>Ταύτιση </a:t>
            </a:r>
          </a:p>
          <a:p>
            <a:pPr>
              <a:lnSpc>
                <a:spcPct val="90000"/>
              </a:lnSpc>
            </a:pPr>
            <a:r>
              <a:rPr lang="el-GR" b="1" i="1" dirty="0">
                <a:latin typeface="Bookman Old Style" pitchFamily="18" charset="0"/>
              </a:rPr>
              <a:t>Διαφημίσεις</a:t>
            </a:r>
          </a:p>
          <a:p>
            <a:pPr>
              <a:lnSpc>
                <a:spcPct val="90000"/>
              </a:lnSpc>
            </a:pPr>
            <a:r>
              <a:rPr lang="el-GR" b="1" i="1" dirty="0">
                <a:latin typeface="Bookman Old Style" pitchFamily="18" charset="0"/>
              </a:rPr>
              <a:t>Ελκυστικές προσφορές και ευκολίες πληρωμής</a:t>
            </a:r>
          </a:p>
          <a:p>
            <a:pPr>
              <a:lnSpc>
                <a:spcPct val="90000"/>
              </a:lnSpc>
            </a:pPr>
            <a:r>
              <a:rPr lang="el-GR" b="1" i="1" dirty="0">
                <a:latin typeface="Bookman Old Style" pitchFamily="18" charset="0"/>
              </a:rPr>
              <a:t>Ανόητα πρότυπα</a:t>
            </a:r>
          </a:p>
          <a:p>
            <a:pPr>
              <a:lnSpc>
                <a:spcPct val="90000"/>
              </a:lnSpc>
            </a:pPr>
            <a:r>
              <a:rPr lang="el-GR" b="1" i="1" dirty="0">
                <a:latin typeface="Bookman Old Style" pitchFamily="18" charset="0"/>
              </a:rPr>
              <a:t>Αδυναμία ικανοποίησης</a:t>
            </a:r>
          </a:p>
          <a:p>
            <a:pPr>
              <a:lnSpc>
                <a:spcPct val="90000"/>
              </a:lnSpc>
            </a:pPr>
            <a:r>
              <a:rPr lang="el-GR" b="1" i="1" dirty="0">
                <a:latin typeface="Bookman Old Style" pitchFamily="18" charset="0"/>
              </a:rPr>
              <a:t>Διασκέδαση-ψυχαγωγία </a:t>
            </a:r>
          </a:p>
        </p:txBody>
      </p:sp>
    </p:spTree>
    <p:extLst>
      <p:ext uri="{BB962C8B-B14F-4D97-AF65-F5344CB8AC3E}">
        <p14:creationId xmlns:p14="http://schemas.microsoft.com/office/powerpoint/2010/main" xmlns="" val="295704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80584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l-GR" b="1" i="1" dirty="0">
                <a:latin typeface="Bookman Old Style" pitchFamily="18" charset="0"/>
              </a:rPr>
              <a:t>ΑΕΙΦΟΡΟΣ ΑΝΑΠΤΥΞΗ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2062716"/>
            <a:ext cx="9601196" cy="4231758"/>
          </a:xfrm>
        </p:spPr>
        <p:txBody>
          <a:bodyPr>
            <a:normAutofit/>
          </a:bodyPr>
          <a:lstStyle/>
          <a:p>
            <a:pPr algn="just"/>
            <a:endParaRPr lang="el-GR" dirty="0"/>
          </a:p>
          <a:p>
            <a:pPr algn="ctr">
              <a:buNone/>
            </a:pPr>
            <a:r>
              <a:rPr lang="el-GR" sz="1800" dirty="0" smtClean="0"/>
              <a:t>	</a:t>
            </a:r>
            <a:r>
              <a:rPr lang="el-GR" sz="2800" dirty="0" smtClean="0">
                <a:latin typeface="Bookman Old Style" pitchFamily="18" charset="0"/>
              </a:rPr>
              <a:t>Αειφόρος </a:t>
            </a:r>
            <a:r>
              <a:rPr lang="el-GR" sz="2800" dirty="0">
                <a:latin typeface="Bookman Old Style" pitchFamily="18" charset="0"/>
              </a:rPr>
              <a:t>ανάπτυξη (Α.Α) ορίζεται ως «...αυτή που ικανοποιεί τις ανάγκες του παρόντος, δίχως να μειώνει την ικανότητα των μελλοντικών γενεών ανθρώπων να ικανοποιήσουν τις δικές τους ανάγκες»</a:t>
            </a:r>
            <a:endParaRPr lang="en-US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92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4590" y="773125"/>
            <a:ext cx="9601196" cy="1303867"/>
          </a:xfrm>
        </p:spPr>
        <p:txBody>
          <a:bodyPr>
            <a:normAutofit/>
          </a:bodyPr>
          <a:lstStyle/>
          <a:p>
            <a:r>
              <a:rPr lang="el-GR" sz="3600" b="1" i="1" dirty="0">
                <a:latin typeface="Bookman Old Style" pitchFamily="18" charset="0"/>
              </a:rPr>
              <a:t>ΗΜΕΡΟΜΗΝΙΕΣ ΣΤΑΘΜΟΙ </a:t>
            </a:r>
            <a:r>
              <a:rPr lang="el-GR" sz="3600" b="1" i="1" dirty="0" smtClean="0">
                <a:latin typeface="Bookman Old Style" pitchFamily="18" charset="0"/>
              </a:rPr>
              <a:t/>
            </a:r>
            <a:br>
              <a:rPr lang="el-GR" sz="3600" b="1" i="1" dirty="0" smtClean="0">
                <a:latin typeface="Bookman Old Style" pitchFamily="18" charset="0"/>
              </a:rPr>
            </a:br>
            <a:r>
              <a:rPr lang="el-GR" sz="3600" b="1" i="1" dirty="0" smtClean="0">
                <a:latin typeface="Bookman Old Style" pitchFamily="18" charset="0"/>
              </a:rPr>
              <a:t>ΓΙΑ </a:t>
            </a:r>
            <a:r>
              <a:rPr lang="el-GR" sz="3600" b="1" i="1" dirty="0">
                <a:latin typeface="Bookman Old Style" pitchFamily="18" charset="0"/>
              </a:rPr>
              <a:t>ΤΗΝ ΑΕΙΦΟΡΟ ΑΝΑΠΤΥΞΗ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84217" y="2468879"/>
            <a:ext cx="10228217" cy="3788229"/>
          </a:xfrm>
        </p:spPr>
        <p:txBody>
          <a:bodyPr>
            <a:noAutofit/>
          </a:bodyPr>
          <a:lstStyle/>
          <a:p>
            <a:r>
              <a:rPr lang="el-GR" sz="1800" dirty="0">
                <a:latin typeface="Bookman Old Style" pitchFamily="18" charset="0"/>
              </a:rPr>
              <a:t>1. Σύνοδος της Στοκχόλμης (1972): η αρχή για συζήτηση περιβαλλοντικών ζητημάτων </a:t>
            </a:r>
          </a:p>
          <a:p>
            <a:r>
              <a:rPr lang="el-GR" sz="1800" dirty="0">
                <a:latin typeface="Bookman Old Style" pitchFamily="18" charset="0"/>
              </a:rPr>
              <a:t>2. Επιτροπή </a:t>
            </a:r>
            <a:r>
              <a:rPr lang="en-US" sz="1800" dirty="0" err="1">
                <a:latin typeface="Bookman Old Style" pitchFamily="18" charset="0"/>
              </a:rPr>
              <a:t>Brundtland</a:t>
            </a:r>
            <a:r>
              <a:rPr lang="en-US" sz="1800" dirty="0">
                <a:latin typeface="Bookman Old Style" pitchFamily="18" charset="0"/>
              </a:rPr>
              <a:t> (1983)</a:t>
            </a:r>
            <a:r>
              <a:rPr lang="el-GR" sz="1800" dirty="0">
                <a:latin typeface="Bookman Old Style" pitchFamily="18" charset="0"/>
              </a:rPr>
              <a:t>: τα θέματα του περιβάλλοντος πρέπει να αντιμετωπίζονται σε παγκόσμιο επίπεδο και να προστατεύεται </a:t>
            </a:r>
          </a:p>
          <a:p>
            <a:r>
              <a:rPr lang="el-GR" sz="1800" dirty="0">
                <a:latin typeface="Bookman Old Style" pitchFamily="18" charset="0"/>
              </a:rPr>
              <a:t>3. Επιτροπή </a:t>
            </a:r>
            <a:r>
              <a:rPr lang="en-US" sz="1800" dirty="0" err="1">
                <a:latin typeface="Bookman Old Style" pitchFamily="18" charset="0"/>
              </a:rPr>
              <a:t>Brundtland</a:t>
            </a:r>
            <a:r>
              <a:rPr lang="en-US" sz="1800" dirty="0">
                <a:latin typeface="Bookman Old Style" pitchFamily="18" charset="0"/>
              </a:rPr>
              <a:t> (198</a:t>
            </a:r>
            <a:r>
              <a:rPr lang="el-GR" sz="1800" dirty="0">
                <a:latin typeface="Bookman Old Style" pitchFamily="18" charset="0"/>
              </a:rPr>
              <a:t>7): συσχέτιση περιβάλλον-ανάπτυξη</a:t>
            </a:r>
          </a:p>
          <a:p>
            <a:r>
              <a:rPr lang="el-GR" sz="1800" dirty="0">
                <a:latin typeface="Bookman Old Style" pitchFamily="18" charset="0"/>
              </a:rPr>
              <a:t>4. Διάσκεψη Ηνωμένων Εθνών (1992): ενίσχυση του ορισμού αειφόρος ανάπτυξη </a:t>
            </a:r>
          </a:p>
          <a:p>
            <a:r>
              <a:rPr lang="el-GR" sz="1800" dirty="0">
                <a:latin typeface="Bookman Old Style" pitchFamily="18" charset="0"/>
              </a:rPr>
              <a:t>5. Διάσκεψη του </a:t>
            </a:r>
            <a:r>
              <a:rPr lang="el-GR" sz="1800" dirty="0" err="1">
                <a:latin typeface="Bookman Old Style" pitchFamily="18" charset="0"/>
              </a:rPr>
              <a:t>Γιοχανεσμπούργκ</a:t>
            </a:r>
            <a:r>
              <a:rPr lang="el-GR" sz="1800" dirty="0">
                <a:latin typeface="Bookman Old Style" pitchFamily="18" charset="0"/>
              </a:rPr>
              <a:t> (2002): συζητήθηκαν παγκόσμια προβλήματα που επηρεάζουν την αειφόρο ανάπτυξη </a:t>
            </a:r>
          </a:p>
          <a:p>
            <a:r>
              <a:rPr lang="el-GR" sz="1800" dirty="0">
                <a:latin typeface="Bookman Old Style" pitchFamily="18" charset="0"/>
              </a:rPr>
              <a:t>Η δεκαετία 2005-2014 έχει ανακηρυχθεί από τα Ηνωμένα Έθνη ως δεκαετία Εκπαίδευσης για την αειφόρο ανάπτυξη με την </a:t>
            </a:r>
            <a:r>
              <a:rPr lang="en-US" sz="1800" dirty="0">
                <a:latin typeface="Bookman Old Style" pitchFamily="18" charset="0"/>
              </a:rPr>
              <a:t>UNESCO</a:t>
            </a:r>
            <a:r>
              <a:rPr lang="el-GR" sz="1800" dirty="0">
                <a:latin typeface="Bookman Old Style" pitchFamily="18" charset="0"/>
              </a:rPr>
              <a:t> να διαδραματίζει πρωταρχικό ρόλο.</a:t>
            </a:r>
          </a:p>
        </p:txBody>
      </p:sp>
    </p:spTree>
    <p:extLst>
      <p:ext uri="{BB962C8B-B14F-4D97-AF65-F5344CB8AC3E}">
        <p14:creationId xmlns:p14="http://schemas.microsoft.com/office/powerpoint/2010/main" xmlns="" val="12840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>
                <a:latin typeface="Bookman Old Style" pitchFamily="18" charset="0"/>
              </a:rPr>
              <a:t>Η ΑΕΙΦΟΡΟΣ ΑΝΑΠΤΥΞΗ </a:t>
            </a:r>
            <a:r>
              <a:rPr lang="el-GR" b="1" i="1" dirty="0" smtClean="0">
                <a:latin typeface="Bookman Old Style" pitchFamily="18" charset="0"/>
              </a:rPr>
              <a:t/>
            </a:r>
            <a:br>
              <a:rPr lang="el-GR" b="1" i="1" dirty="0" smtClean="0">
                <a:latin typeface="Bookman Old Style" pitchFamily="18" charset="0"/>
              </a:rPr>
            </a:br>
            <a:r>
              <a:rPr lang="el-GR" b="1" i="1" dirty="0" smtClean="0">
                <a:latin typeface="Bookman Old Style" pitchFamily="18" charset="0"/>
              </a:rPr>
              <a:t>ΑΠΟ </a:t>
            </a:r>
            <a:r>
              <a:rPr lang="el-GR" b="1" i="1" dirty="0">
                <a:latin typeface="Bookman Old Style" pitchFamily="18" charset="0"/>
              </a:rPr>
              <a:t>ΠΕΡΙΒΑΛΛΟΝΤΙΚΗ ΑΠΟΨΗ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4500" dirty="0">
                <a:latin typeface="Bookman Old Style" pitchFamily="18" charset="0"/>
              </a:rPr>
              <a:t>Εξασφάλιση παραγωγής τροφής</a:t>
            </a:r>
          </a:p>
          <a:p>
            <a:r>
              <a:rPr lang="el-GR" sz="4500" dirty="0">
                <a:latin typeface="Bookman Old Style" pitchFamily="18" charset="0"/>
              </a:rPr>
              <a:t>Προστασία εδάφους από διάβρωση </a:t>
            </a:r>
          </a:p>
          <a:p>
            <a:r>
              <a:rPr lang="el-GR" sz="4500" dirty="0">
                <a:latin typeface="Bookman Old Style" pitchFamily="18" charset="0"/>
              </a:rPr>
              <a:t>Ελαχιστοποίηση και κατάργηση χρήσης λιπασμάτων και φυτοφαρμάκων</a:t>
            </a:r>
          </a:p>
          <a:p>
            <a:r>
              <a:rPr lang="el-GR" sz="4500" dirty="0">
                <a:latin typeface="Bookman Old Style" pitchFamily="18" charset="0"/>
              </a:rPr>
              <a:t>Αποτελεσματική χρήση γεωργικής γης και αποθεμάτων νερού</a:t>
            </a:r>
          </a:p>
          <a:p>
            <a:r>
              <a:rPr lang="el-GR" sz="4500" dirty="0">
                <a:latin typeface="Bookman Old Style" pitchFamily="18" charset="0"/>
              </a:rPr>
              <a:t>Αύξηση των αποδόσεων με τη βοήθεια της τεχνολογίας</a:t>
            </a:r>
          </a:p>
          <a:p>
            <a:r>
              <a:rPr lang="el-GR" sz="4500" dirty="0">
                <a:latin typeface="Bookman Old Style" pitchFamily="18" charset="0"/>
              </a:rPr>
              <a:t>Μείωση ρύπανσης αέρας και νερού</a:t>
            </a:r>
          </a:p>
          <a:p>
            <a:r>
              <a:rPr lang="el-GR" sz="4500" dirty="0">
                <a:latin typeface="Bookman Old Style" pitchFamily="18" charset="0"/>
              </a:rPr>
              <a:t>Προστασία όλων των οικοσυστημάτων και της βιοποικιλότητας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8294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>
                <a:latin typeface="Bookman Old Style" pitchFamily="18" charset="0"/>
              </a:rPr>
              <a:t>Η ΑΕΙΦΟΡΟΣ ΑΝΑΠΤΥΞΗ ΑΠΌ ΟΙΚΟΝΟΜΙΚΗ ΑΠΟΨΗ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>
                <a:latin typeface="Bookman Old Style" pitchFamily="18" charset="0"/>
              </a:rPr>
              <a:t>Οι οικονομικές δραστηριότητες ευθύνονται σε μεγάλο βαθμό για την υποβάθμιση του περιβάλλοντος.</a:t>
            </a:r>
          </a:p>
          <a:p>
            <a:r>
              <a:rPr lang="el-GR" dirty="0">
                <a:latin typeface="Bookman Old Style" pitchFamily="18" charset="0"/>
              </a:rPr>
              <a:t>Σχετίζεται στενά με πόρους, όπως η ενέργεια και το περιβάλλον, οι οποίοι διαδραματίζουν σημαντικό ρόλο για τη διαρκή ανάπτυξη της κοινωνίας.</a:t>
            </a:r>
          </a:p>
          <a:p>
            <a:r>
              <a:rPr lang="el-GR" dirty="0">
                <a:latin typeface="Bookman Old Style" pitchFamily="18" charset="0"/>
              </a:rPr>
              <a:t>Οι φυσικοί πόροι πρέπει να χρησιμοποιούνται δίχως να είναι επιβλαβείς για το περιβάλλον ώστε να καλύπτουν τις τωρινές και μελλοντικές ανάγκες της κοινωνίας.</a:t>
            </a:r>
          </a:p>
          <a:p>
            <a:r>
              <a:rPr lang="el-GR" dirty="0">
                <a:latin typeface="Bookman Old Style" pitchFamily="18" charset="0"/>
              </a:rPr>
              <a:t>Να εξασφαλίζει υψηλό επίπεδο ζωής, πλήρη απασχόληση και ποιότητα εργασίας.</a:t>
            </a:r>
          </a:p>
        </p:txBody>
      </p:sp>
    </p:spTree>
    <p:extLst>
      <p:ext uri="{BB962C8B-B14F-4D97-AF65-F5344CB8AC3E}">
        <p14:creationId xmlns:p14="http://schemas.microsoft.com/office/powerpoint/2010/main" xmlns="" val="269845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>
                <a:latin typeface="Bookman Old Style" pitchFamily="18" charset="0"/>
              </a:rPr>
              <a:t>ΣΤΟΧΟΙ </a:t>
            </a:r>
            <a:r>
              <a:rPr lang="el-GR" b="1" i="1" dirty="0" smtClean="0">
                <a:latin typeface="Bookman Old Style" pitchFamily="18" charset="0"/>
              </a:rPr>
              <a:t/>
            </a:r>
            <a:br>
              <a:rPr lang="el-GR" b="1" i="1" dirty="0" smtClean="0">
                <a:latin typeface="Bookman Old Style" pitchFamily="18" charset="0"/>
              </a:rPr>
            </a:br>
            <a:r>
              <a:rPr lang="el-GR" b="1" i="1" dirty="0" smtClean="0">
                <a:latin typeface="Bookman Old Style" pitchFamily="18" charset="0"/>
              </a:rPr>
              <a:t>ΑΕΙΦΟΡΟΥ </a:t>
            </a:r>
            <a:r>
              <a:rPr lang="el-GR" b="1" i="1" dirty="0">
                <a:latin typeface="Bookman Old Style" pitchFamily="18" charset="0"/>
              </a:rPr>
              <a:t>ΑΝΑΠΤΥΞΗΣ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latin typeface="Bookman Old Style" pitchFamily="18" charset="0"/>
              </a:rPr>
              <a:t>Να βελτιώσει τις συνθήκες διαβίωσης του ανθρώπου, διαφυλάσσοντας το περιβάλλον στο παρών και στο μέλλον</a:t>
            </a:r>
          </a:p>
          <a:p>
            <a:r>
              <a:rPr lang="el-GR" dirty="0">
                <a:latin typeface="Bookman Old Style" pitchFamily="18" charset="0"/>
              </a:rPr>
              <a:t>Να αποσκοπεί σε μια οικονομική ανάπτυξη, η οποία να είναι αποτελεσματική, κοινωνικά δίκαιη και περιβαλλοντικά βιώσιμη</a:t>
            </a:r>
          </a:p>
          <a:p>
            <a:r>
              <a:rPr lang="el-GR" dirty="0">
                <a:latin typeface="Bookman Old Style" pitchFamily="18" charset="0"/>
              </a:rPr>
              <a:t>Να συνδέσει αρμονικά την κοινωνική, οικονομική και περιβαλλοντική ζωή της κοινωνίας</a:t>
            </a:r>
          </a:p>
          <a:p>
            <a:r>
              <a:rPr lang="el-GR" dirty="0">
                <a:latin typeface="Bookman Old Style" pitchFamily="18" charset="0"/>
              </a:rPr>
              <a:t>Να αντιμετωπίζει συστηματικά τα περιβαλλοντικά προβλήματα που προκύπτουν</a:t>
            </a:r>
          </a:p>
        </p:txBody>
      </p:sp>
    </p:spTree>
    <p:extLst>
      <p:ext uri="{BB962C8B-B14F-4D97-AF65-F5344CB8AC3E}">
        <p14:creationId xmlns:p14="http://schemas.microsoft.com/office/powerpoint/2010/main" xmlns="" val="373865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7647" y="1388534"/>
            <a:ext cx="5290456" cy="1371600"/>
          </a:xfrm>
        </p:spPr>
        <p:txBody>
          <a:bodyPr>
            <a:normAutofit/>
          </a:bodyPr>
          <a:lstStyle/>
          <a:p>
            <a:r>
              <a:rPr lang="el-GR" sz="4000" b="1" i="1" dirty="0">
                <a:latin typeface="Bookman Old Style" pitchFamily="18" charset="0"/>
              </a:rPr>
              <a:t>ΟΙΚΟΛΟΓΙΚΟ ΑΠΟΤΥΠΩΜΑ 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8850" y="942535"/>
            <a:ext cx="4182989" cy="5036234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31965" y="3031064"/>
            <a:ext cx="4833257" cy="2481461"/>
          </a:xfrm>
        </p:spPr>
        <p:txBody>
          <a:bodyPr>
            <a:noAutofit/>
          </a:bodyPr>
          <a:lstStyle/>
          <a:p>
            <a:r>
              <a:rPr lang="el-GR" sz="2400" b="1" dirty="0">
                <a:latin typeface="Bookman Old Style" pitchFamily="18" charset="0"/>
              </a:rPr>
              <a:t>Με τον όρο οικολογικό αποτύπωμα εκφράζεται ο βαθμός στον οποίο τα ανθρώπινα είδη καταναλώνουν τους πόρους της </a:t>
            </a:r>
            <a:r>
              <a:rPr lang="el-GR" sz="2400" b="1" dirty="0" smtClean="0">
                <a:latin typeface="Bookman Old Style" pitchFamily="18" charset="0"/>
              </a:rPr>
              <a:t>Γης.</a:t>
            </a:r>
            <a:endParaRPr lang="el-GR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5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8457" y="822961"/>
            <a:ext cx="4715692" cy="1867987"/>
          </a:xfrm>
        </p:spPr>
        <p:txBody>
          <a:bodyPr>
            <a:noAutofit/>
          </a:bodyPr>
          <a:lstStyle/>
          <a:p>
            <a:r>
              <a:rPr lang="el-GR" sz="3800" b="1" i="1" dirty="0">
                <a:latin typeface="Bookman Old Style" pitchFamily="18" charset="0"/>
              </a:rPr>
              <a:t>Πως μετράμε το οικολογικό αποτύπωμα?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390" y="682285"/>
            <a:ext cx="5855108" cy="550046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92776" y="2913497"/>
            <a:ext cx="4349932" cy="334361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1" dirty="0">
                <a:latin typeface="Bookman Old Style" pitchFamily="18" charset="0"/>
              </a:rPr>
              <a:t>Σε εκτάρια (1εκτάριο=10 στρέμματα)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1" dirty="0">
                <a:latin typeface="Bookman Old Style" pitchFamily="18" charset="0"/>
              </a:rPr>
              <a:t>Μετράει τη χερσαία και θαλάσσια παραγωγική έκταση που απαιτείται για να παραχθεί η τροφή μας, η ενέργεια, το νερό και τα υπόλοιπα αγαθά που χρησιμοποιούμε στην καθημερινή ζωή και για να απορροφηθούν τα απορρίμματα που παράγουμε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b="1" dirty="0">
                <a:latin typeface="Bookman Old Style" pitchFamily="18" charset="0"/>
              </a:rPr>
              <a:t>Μετράει τα αέρια θερμοκηπίου (</a:t>
            </a:r>
            <a:r>
              <a:rPr lang="en-US" b="1" dirty="0">
                <a:latin typeface="Bookman Old Style" pitchFamily="18" charset="0"/>
              </a:rPr>
              <a:t>CO2)</a:t>
            </a:r>
            <a:r>
              <a:rPr lang="el-GR" b="1" dirty="0">
                <a:latin typeface="Bookman Old Style" pitchFamily="18" charset="0"/>
              </a:rPr>
              <a:t> που παράγονται από τις καθημερινές μας </a:t>
            </a:r>
            <a:r>
              <a:rPr lang="el-GR" b="1" dirty="0" smtClean="0">
                <a:latin typeface="Bookman Old Style" pitchFamily="18" charset="0"/>
              </a:rPr>
              <a:t>συνήθειες</a:t>
            </a:r>
            <a:endParaRPr lang="el-GR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85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>
                <a:latin typeface="Bookman Old Style" pitchFamily="18" charset="0"/>
              </a:rPr>
              <a:t>ΟΙΚΟΛΟΓΙΚΟ ΑΠΟΤΥΠΩΜΑ ΣΕ ΠΑΓΚΟΣΜΙΟ ΕΠΙΠΕΔΟ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>
                <a:latin typeface="Bookman Old Style" pitchFamily="18" charset="0"/>
              </a:rPr>
              <a:t>Το μέσο οικολογικό αποτύπωμα είναι σήμερα 2,2 εκτάρια κατά κεφαλήν, παρότι δεν θα έπρεπε να υπερβαίνει 1,8 εκτάρια προκειμένου να μείνει στα όρια της βιολογικής ικανότητας της γης</a:t>
            </a:r>
          </a:p>
          <a:p>
            <a:r>
              <a:rPr lang="el-GR" dirty="0">
                <a:latin typeface="Bookman Old Style" pitchFamily="18" charset="0"/>
              </a:rPr>
              <a:t>Τα ανθρώπινα όντα χρησιμοποιούν 25% περισσότερο από την ετήσια παραγωγή της γης</a:t>
            </a:r>
          </a:p>
          <a:p>
            <a:r>
              <a:rPr lang="el-GR" dirty="0">
                <a:latin typeface="Bookman Old Style" pitchFamily="18" charset="0"/>
              </a:rPr>
              <a:t>Η Ελλάδα καταλαμβάνει τη 11</a:t>
            </a:r>
            <a:r>
              <a:rPr lang="el-GR" baseline="30000" dirty="0">
                <a:latin typeface="Bookman Old Style" pitchFamily="18" charset="0"/>
              </a:rPr>
              <a:t>η</a:t>
            </a:r>
            <a:r>
              <a:rPr lang="el-GR" dirty="0">
                <a:latin typeface="Bookman Old Style" pitchFamily="18" charset="0"/>
              </a:rPr>
              <a:t> χειρότερη θέση στο οικολογικό αποτύπωμα, ανάμεσα σε 148 χώρες </a:t>
            </a:r>
          </a:p>
          <a:p>
            <a:r>
              <a:rPr lang="el-GR" dirty="0">
                <a:latin typeface="Bookman Old Style" pitchFamily="18" charset="0"/>
              </a:rPr>
              <a:t>Ο μέσος Έλληνας χρειάζεται 59 στρέμματα </a:t>
            </a:r>
          </a:p>
        </p:txBody>
      </p:sp>
    </p:spTree>
    <p:extLst>
      <p:ext uri="{BB962C8B-B14F-4D97-AF65-F5344CB8AC3E}">
        <p14:creationId xmlns:p14="http://schemas.microsoft.com/office/powerpoint/2010/main" xmlns="" val="351839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493</Words>
  <Application>Microsoft Office PowerPoint</Application>
  <PresentationFormat>Προσαρμογή</PresentationFormat>
  <Paragraphs>58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Οργανικό</vt:lpstr>
      <vt:lpstr>ΠΕΡΙΒΑΛΛΟΝΤΙΚΗ ΕΡΓΑΣΙΑ</vt:lpstr>
      <vt:lpstr> ΑΕΙΦΟΡΟΣ ΑΝΑΠΤΥΞΗ</vt:lpstr>
      <vt:lpstr>ΗΜΕΡΟΜΗΝΙΕΣ ΣΤΑΘΜΟΙ  ΓΙΑ ΤΗΝ ΑΕΙΦΟΡΟ ΑΝΑΠΤΥΞΗ</vt:lpstr>
      <vt:lpstr>Η ΑΕΙΦΟΡΟΣ ΑΝΑΠΤΥΞΗ  ΑΠΟ ΠΕΡΙΒΑΛΛΟΝΤΙΚΗ ΑΠΟΨΗ</vt:lpstr>
      <vt:lpstr>Η ΑΕΙΦΟΡΟΣ ΑΝΑΠΤΥΞΗ ΑΠΌ ΟΙΚΟΝΟΜΙΚΗ ΑΠΟΨΗ</vt:lpstr>
      <vt:lpstr>ΣΤΟΧΟΙ  ΑΕΙΦΟΡΟΥ ΑΝΑΠΤΥΞΗΣ</vt:lpstr>
      <vt:lpstr>ΟΙΚΟΛΟΓΙΚΟ ΑΠΟΤΥΠΩΜΑ </vt:lpstr>
      <vt:lpstr>Πως μετράμε το οικολογικό αποτύπωμα?</vt:lpstr>
      <vt:lpstr>ΟΙΚΟΛΟΓΙΚΟ ΑΠΟΤΥΠΩΜΑ ΣΕ ΠΑΓΚΟΣΜΙΟ ΕΠΙΠΕΔΟ</vt:lpstr>
      <vt:lpstr>Γιατί είμαστε  υπερκαταναλωτικά άτομα? (I)</vt:lpstr>
      <vt:lpstr>Γιατί είμαστε  υπερκαταναλωτικά άτομα? (II)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ΠΕΡΙΒΑΛΛΟΝΤΙΚΗ ΕΡΓΑΣΙΑ</dc:title>
  <dc:creator>antreas ekmetzoglou</dc:creator>
  <cp:lastModifiedBy>γεομα</cp:lastModifiedBy>
  <cp:revision>22</cp:revision>
  <dcterms:created xsi:type="dcterms:W3CDTF">2017-03-20T16:16:26Z</dcterms:created>
  <dcterms:modified xsi:type="dcterms:W3CDTF">2017-05-17T22:13:11Z</dcterms:modified>
</cp:coreProperties>
</file>