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2" r:id="rId6"/>
    <p:sldId id="270" r:id="rId7"/>
    <p:sldId id="263" r:id="rId8"/>
    <p:sldId id="264" r:id="rId9"/>
    <p:sldId id="265" r:id="rId10"/>
    <p:sldId id="271" r:id="rId11"/>
    <p:sldId id="266" r:id="rId12"/>
    <p:sldId id="267" r:id="rId13"/>
    <p:sldId id="268" r:id="rId14"/>
    <p:sldId id="269"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FF7C80"/>
    <a:srgbClr val="FFCCFF"/>
    <a:srgbClr val="CCFFCC"/>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706" autoAdjust="0"/>
    <p:restoredTop sz="94660"/>
  </p:normalViewPr>
  <p:slideViewPr>
    <p:cSldViewPr>
      <p:cViewPr varScale="1">
        <p:scale>
          <a:sx n="68" d="100"/>
          <a:sy n="68" d="100"/>
        </p:scale>
        <p:origin x="-1452"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EA664B5B-7D5B-402B-96A6-9DD3C7493066}" type="datetimeFigureOut">
              <a:rPr lang="el-GR" smtClean="0"/>
              <a:pPr/>
              <a:t>18/5/2017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41D8F5D-817B-4B56-B235-23969B6ADB89}" type="slidenum">
              <a:rPr lang="el-GR" smtClean="0"/>
              <a:pPr/>
              <a:t>‹#›</a:t>
            </a:fld>
            <a:endParaRPr lang="el-GR"/>
          </a:p>
        </p:txBody>
      </p:sp>
    </p:spTree>
    <p:extLst>
      <p:ext uri="{BB962C8B-B14F-4D97-AF65-F5344CB8AC3E}">
        <p14:creationId xmlns="" xmlns:p14="http://schemas.microsoft.com/office/powerpoint/2010/main" val="852714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A664B5B-7D5B-402B-96A6-9DD3C7493066}" type="datetimeFigureOut">
              <a:rPr lang="el-GR" smtClean="0"/>
              <a:pPr/>
              <a:t>18/5/2017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41D8F5D-817B-4B56-B235-23969B6ADB89}" type="slidenum">
              <a:rPr lang="el-GR" smtClean="0"/>
              <a:pPr/>
              <a:t>‹#›</a:t>
            </a:fld>
            <a:endParaRPr lang="el-GR"/>
          </a:p>
        </p:txBody>
      </p:sp>
    </p:spTree>
    <p:extLst>
      <p:ext uri="{BB962C8B-B14F-4D97-AF65-F5344CB8AC3E}">
        <p14:creationId xmlns="" xmlns:p14="http://schemas.microsoft.com/office/powerpoint/2010/main" val="2542265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A664B5B-7D5B-402B-96A6-9DD3C7493066}" type="datetimeFigureOut">
              <a:rPr lang="el-GR" smtClean="0"/>
              <a:pPr/>
              <a:t>18/5/2017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41D8F5D-817B-4B56-B235-23969B6ADB89}" type="slidenum">
              <a:rPr lang="el-GR" smtClean="0"/>
              <a:pPr/>
              <a:t>‹#›</a:t>
            </a:fld>
            <a:endParaRPr lang="el-GR"/>
          </a:p>
        </p:txBody>
      </p:sp>
    </p:spTree>
    <p:extLst>
      <p:ext uri="{BB962C8B-B14F-4D97-AF65-F5344CB8AC3E}">
        <p14:creationId xmlns="" xmlns:p14="http://schemas.microsoft.com/office/powerpoint/2010/main" val="398115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A664B5B-7D5B-402B-96A6-9DD3C7493066}" type="datetimeFigureOut">
              <a:rPr lang="el-GR" smtClean="0"/>
              <a:pPr/>
              <a:t>18/5/2017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41D8F5D-817B-4B56-B235-23969B6ADB89}" type="slidenum">
              <a:rPr lang="el-GR" smtClean="0"/>
              <a:pPr/>
              <a:t>‹#›</a:t>
            </a:fld>
            <a:endParaRPr lang="el-GR"/>
          </a:p>
        </p:txBody>
      </p:sp>
    </p:spTree>
    <p:extLst>
      <p:ext uri="{BB962C8B-B14F-4D97-AF65-F5344CB8AC3E}">
        <p14:creationId xmlns="" xmlns:p14="http://schemas.microsoft.com/office/powerpoint/2010/main" val="861065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EA664B5B-7D5B-402B-96A6-9DD3C7493066}" type="datetimeFigureOut">
              <a:rPr lang="el-GR" smtClean="0"/>
              <a:pPr/>
              <a:t>18/5/2017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41D8F5D-817B-4B56-B235-23969B6ADB89}" type="slidenum">
              <a:rPr lang="el-GR" smtClean="0"/>
              <a:pPr/>
              <a:t>‹#›</a:t>
            </a:fld>
            <a:endParaRPr lang="el-GR"/>
          </a:p>
        </p:txBody>
      </p:sp>
    </p:spTree>
    <p:extLst>
      <p:ext uri="{BB962C8B-B14F-4D97-AF65-F5344CB8AC3E}">
        <p14:creationId xmlns="" xmlns:p14="http://schemas.microsoft.com/office/powerpoint/2010/main" val="3581002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EA664B5B-7D5B-402B-96A6-9DD3C7493066}" type="datetimeFigureOut">
              <a:rPr lang="el-GR" smtClean="0"/>
              <a:pPr/>
              <a:t>18/5/2017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41D8F5D-817B-4B56-B235-23969B6ADB89}" type="slidenum">
              <a:rPr lang="el-GR" smtClean="0"/>
              <a:pPr/>
              <a:t>‹#›</a:t>
            </a:fld>
            <a:endParaRPr lang="el-GR"/>
          </a:p>
        </p:txBody>
      </p:sp>
    </p:spTree>
    <p:extLst>
      <p:ext uri="{BB962C8B-B14F-4D97-AF65-F5344CB8AC3E}">
        <p14:creationId xmlns="" xmlns:p14="http://schemas.microsoft.com/office/powerpoint/2010/main" val="1702266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EA664B5B-7D5B-402B-96A6-9DD3C7493066}" type="datetimeFigureOut">
              <a:rPr lang="el-GR" smtClean="0"/>
              <a:pPr/>
              <a:t>18/5/2017</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641D8F5D-817B-4B56-B235-23969B6ADB89}" type="slidenum">
              <a:rPr lang="el-GR" smtClean="0"/>
              <a:pPr/>
              <a:t>‹#›</a:t>
            </a:fld>
            <a:endParaRPr lang="el-GR"/>
          </a:p>
        </p:txBody>
      </p:sp>
    </p:spTree>
    <p:extLst>
      <p:ext uri="{BB962C8B-B14F-4D97-AF65-F5344CB8AC3E}">
        <p14:creationId xmlns="" xmlns:p14="http://schemas.microsoft.com/office/powerpoint/2010/main" val="2139570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EA664B5B-7D5B-402B-96A6-9DD3C7493066}" type="datetimeFigureOut">
              <a:rPr lang="el-GR" smtClean="0"/>
              <a:pPr/>
              <a:t>18/5/2017</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641D8F5D-817B-4B56-B235-23969B6ADB89}" type="slidenum">
              <a:rPr lang="el-GR" smtClean="0"/>
              <a:pPr/>
              <a:t>‹#›</a:t>
            </a:fld>
            <a:endParaRPr lang="el-GR"/>
          </a:p>
        </p:txBody>
      </p:sp>
    </p:spTree>
    <p:extLst>
      <p:ext uri="{BB962C8B-B14F-4D97-AF65-F5344CB8AC3E}">
        <p14:creationId xmlns="" xmlns:p14="http://schemas.microsoft.com/office/powerpoint/2010/main" val="2793938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EA664B5B-7D5B-402B-96A6-9DD3C7493066}" type="datetimeFigureOut">
              <a:rPr lang="el-GR" smtClean="0"/>
              <a:pPr/>
              <a:t>18/5/2017</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641D8F5D-817B-4B56-B235-23969B6ADB89}" type="slidenum">
              <a:rPr lang="el-GR" smtClean="0"/>
              <a:pPr/>
              <a:t>‹#›</a:t>
            </a:fld>
            <a:endParaRPr lang="el-GR"/>
          </a:p>
        </p:txBody>
      </p:sp>
    </p:spTree>
    <p:extLst>
      <p:ext uri="{BB962C8B-B14F-4D97-AF65-F5344CB8AC3E}">
        <p14:creationId xmlns="" xmlns:p14="http://schemas.microsoft.com/office/powerpoint/2010/main" val="2224424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EA664B5B-7D5B-402B-96A6-9DD3C7493066}" type="datetimeFigureOut">
              <a:rPr lang="el-GR" smtClean="0"/>
              <a:pPr/>
              <a:t>18/5/2017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41D8F5D-817B-4B56-B235-23969B6ADB89}" type="slidenum">
              <a:rPr lang="el-GR" smtClean="0"/>
              <a:pPr/>
              <a:t>‹#›</a:t>
            </a:fld>
            <a:endParaRPr lang="el-GR"/>
          </a:p>
        </p:txBody>
      </p:sp>
    </p:spTree>
    <p:extLst>
      <p:ext uri="{BB962C8B-B14F-4D97-AF65-F5344CB8AC3E}">
        <p14:creationId xmlns="" xmlns:p14="http://schemas.microsoft.com/office/powerpoint/2010/main" val="3392128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EA664B5B-7D5B-402B-96A6-9DD3C7493066}" type="datetimeFigureOut">
              <a:rPr lang="el-GR" smtClean="0"/>
              <a:pPr/>
              <a:t>18/5/2017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41D8F5D-817B-4B56-B235-23969B6ADB89}" type="slidenum">
              <a:rPr lang="el-GR" smtClean="0"/>
              <a:pPr/>
              <a:t>‹#›</a:t>
            </a:fld>
            <a:endParaRPr lang="el-GR"/>
          </a:p>
        </p:txBody>
      </p:sp>
    </p:spTree>
    <p:extLst>
      <p:ext uri="{BB962C8B-B14F-4D97-AF65-F5344CB8AC3E}">
        <p14:creationId xmlns="" xmlns:p14="http://schemas.microsoft.com/office/powerpoint/2010/main" val="4122915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664B5B-7D5B-402B-96A6-9DD3C7493066}" type="datetimeFigureOut">
              <a:rPr lang="el-GR" smtClean="0"/>
              <a:pPr/>
              <a:t>18/5/2017</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D8F5D-817B-4B56-B235-23969B6ADB89}" type="slidenum">
              <a:rPr lang="el-GR" smtClean="0"/>
              <a:pPr/>
              <a:t>‹#›</a:t>
            </a:fld>
            <a:endParaRPr lang="el-GR"/>
          </a:p>
        </p:txBody>
      </p:sp>
    </p:spTree>
    <p:extLst>
      <p:ext uri="{BB962C8B-B14F-4D97-AF65-F5344CB8AC3E}">
        <p14:creationId xmlns="" xmlns:p14="http://schemas.microsoft.com/office/powerpoint/2010/main" val="2821728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1071538" y="2130425"/>
            <a:ext cx="6929486" cy="2306687"/>
          </a:xfrm>
        </p:spPr>
        <p:txBody>
          <a:bodyPr>
            <a:noAutofit/>
          </a:bodyPr>
          <a:lstStyle/>
          <a:p>
            <a:r>
              <a:rPr lang="el-GR" sz="5400" b="1" dirty="0" smtClean="0">
                <a:latin typeface="Arial Black" panose="020B0A04020102020204" pitchFamily="34" charset="0"/>
              </a:rPr>
              <a:t>ΜΠΟΡΟΥΜΕ ΝΑ ΜΕΙΩΣΟΥΜΕ ΤΑ ΣΚΟΥΠΙΔΙΑ;</a:t>
            </a:r>
            <a:endParaRPr lang="el-GR" sz="5400" b="1" dirty="0">
              <a:latin typeface="Arial Black" panose="020B0A04020102020204" pitchFamily="34" charset="0"/>
            </a:endParaRPr>
          </a:p>
        </p:txBody>
      </p:sp>
    </p:spTree>
    <p:extLst>
      <p:ext uri="{BB962C8B-B14F-4D97-AF65-F5344CB8AC3E}">
        <p14:creationId xmlns="" xmlns:p14="http://schemas.microsoft.com/office/powerpoint/2010/main" val="34470495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1643050"/>
            <a:ext cx="8429684" cy="4572032"/>
          </a:xfrm>
          <a:solidFill>
            <a:schemeClr val="accent2">
              <a:lumMod val="40000"/>
              <a:lumOff val="60000"/>
              <a:alpha val="60000"/>
            </a:schemeClr>
          </a:solidFill>
        </p:spPr>
        <p:txBody>
          <a:bodyPr>
            <a:normAutofit fontScale="47500" lnSpcReduction="20000"/>
          </a:bodyPr>
          <a:lstStyle/>
          <a:p>
            <a:pPr>
              <a:buNone/>
            </a:pPr>
            <a:r>
              <a:rPr lang="el-GR" sz="5100" b="1" i="1" u="sng" dirty="0" smtClean="0">
                <a:solidFill>
                  <a:srgbClr val="FF0000"/>
                </a:solidFill>
              </a:rPr>
              <a:t>Ηλεκτρικές και ηλεκτρονικές συσκευές:</a:t>
            </a:r>
            <a:r>
              <a:rPr lang="el-GR" sz="5100" b="1" i="1" dirty="0" smtClean="0">
                <a:solidFill>
                  <a:srgbClr val="FF0000"/>
                </a:solidFill>
              </a:rPr>
              <a:t> </a:t>
            </a:r>
          </a:p>
          <a:p>
            <a:endParaRPr lang="el-GR" dirty="0" smtClean="0"/>
          </a:p>
          <a:p>
            <a:r>
              <a:rPr lang="el-GR" sz="4400" dirty="0" smtClean="0"/>
              <a:t>Επικοινωνήστε με το δήμο και ρωτήστε αν συλλέγουν χωριστά ηλεκτρικές / ηλεκτρονικές συσκευές για ανακύκλωση. Προσέξτε: αν πρόκειται για ογκώδεις συσκευές, διευκρινίστε ότι θέλετε να πάνε για ανακύκλωση και ότι δεν σας ενδιαφέρει απλώς η συλλογή τους από το ειδικό όχημα του δήμου που συλλέγει ογκώδη απορρίμματα. </a:t>
            </a:r>
          </a:p>
          <a:p>
            <a:r>
              <a:rPr lang="el-GR" sz="4400" dirty="0" smtClean="0"/>
              <a:t>Κάποια καταστήματα ηλεκτρικών και ηλεκτρονικών συσκευών εφαρμόζουν το σύστημα της απόσυρσης δηλαδή, όταν αγοράζετε καινούργια συσκευή, δέχονται να πάρουν πίσω την παλιά. </a:t>
            </a:r>
          </a:p>
          <a:p>
            <a:r>
              <a:rPr lang="el-GR" sz="4400" dirty="0" smtClean="0"/>
              <a:t>Επίσης, σε ορισμένους δήμους υπάρχει ένα κοντέινερ όπου ο δημότης μπορεί να μεταφέρει τις συσκευές του για ανακύκλωση.</a:t>
            </a:r>
          </a:p>
          <a:p>
            <a:r>
              <a:rPr lang="el-GR" sz="4400" dirty="0" smtClean="0"/>
              <a:t>Τέλος, επικοινωνήστε με την ΑΝΑΚΥΚΛΩΣΗ ΣΥΣΚΕΥΩΝ που κάνει σε κάποιες περιοχές συλλογή συσκευών από κατοικίες μετά από τηλεφωνική συνεννόηση. </a:t>
            </a:r>
          </a:p>
        </p:txBody>
      </p:sp>
      <p:sp>
        <p:nvSpPr>
          <p:cNvPr id="4" name="Τίτλος 1"/>
          <p:cNvSpPr>
            <a:spLocks noGrp="1"/>
          </p:cNvSpPr>
          <p:nvPr>
            <p:ph type="title"/>
          </p:nvPr>
        </p:nvSpPr>
        <p:spPr/>
        <p:txBody>
          <a:bodyPr>
            <a:noAutofit/>
          </a:bodyPr>
          <a:lstStyle/>
          <a:p>
            <a:r>
              <a:rPr lang="el-GR" sz="4000" b="1" i="1" dirty="0" smtClean="0"/>
              <a:t>Τι προτείνουμε για τα υλικά </a:t>
            </a:r>
            <a:br>
              <a:rPr lang="el-GR" sz="4000" b="1" i="1" dirty="0" smtClean="0"/>
            </a:br>
            <a:r>
              <a:rPr lang="el-GR" sz="4000" b="1" i="1" dirty="0" smtClean="0"/>
              <a:t>που θεωρούμε σκουπίδια...</a:t>
            </a:r>
            <a:endParaRPr lang="el-GR" sz="4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50000">
              <a:schemeClr val="accent1">
                <a:tint val="44500"/>
                <a:satMod val="160000"/>
              </a:schemeClr>
            </a:gs>
            <a:gs pos="100000">
              <a:schemeClr val="accent1">
                <a:tint val="23500"/>
                <a:satMod val="160000"/>
              </a:schemeClr>
            </a:gs>
          </a:gsLst>
          <a:path path="circle">
            <a:fillToRect l="100000" t="100000"/>
          </a:path>
        </a:gradFill>
        <a:effectLst/>
      </p:bgPr>
    </p:bg>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71472" y="1571612"/>
            <a:ext cx="8229600" cy="5072098"/>
          </a:xfrm>
          <a:solidFill>
            <a:srgbClr val="92D050">
              <a:alpha val="49000"/>
            </a:srgbClr>
          </a:solidFill>
        </p:spPr>
        <p:txBody>
          <a:bodyPr>
            <a:noAutofit/>
          </a:bodyPr>
          <a:lstStyle/>
          <a:p>
            <a:pPr>
              <a:buNone/>
            </a:pPr>
            <a:r>
              <a:rPr lang="el-GR" sz="2800" b="1" i="1" u="sng" dirty="0" smtClean="0">
                <a:solidFill>
                  <a:srgbClr val="FF0000"/>
                </a:solidFill>
              </a:rPr>
              <a:t>Παιχνίδια:</a:t>
            </a:r>
          </a:p>
          <a:p>
            <a:r>
              <a:rPr lang="el-GR" sz="2200" dirty="0" smtClean="0"/>
              <a:t>Διαχωρίστε τα σε αυτά που μπορούν και σε αυτά που δεν μπορούν να ξαναχρησιμοποιηθούν. </a:t>
            </a:r>
          </a:p>
          <a:p>
            <a:r>
              <a:rPr lang="el-GR" sz="2200" dirty="0" smtClean="0"/>
              <a:t>Όσα μπορούν να ξαναχρησιμοποιηθούν χαρίστε τα σε φίλους με παιδιά. Η ανταλλαγή παιχνιδιών είναι η πιο φιλική προς το περιβάλλον και την τσέπη μας λύση. Είναι μια πρακτική που ακολουθούν γονείς σε πολλές ευρωπαϊκές χώρες χωρίς να ντρέπονται. Σε κάποιες πόλεις μάλιστα οργανώνονται σε χώρους όπως σχολεία και παιδικούς σταθμούς ημέρες ανταλλαγής παιχνιδιών και άλλων παιδικών ειδών όπως </a:t>
            </a:r>
            <a:r>
              <a:rPr lang="el-GR" sz="2200" dirty="0" err="1" smtClean="0"/>
              <a:t>μικροέπιπλα</a:t>
            </a:r>
            <a:r>
              <a:rPr lang="el-GR" sz="2200" dirty="0" smtClean="0"/>
              <a:t>, είδη βρεφικής ανάπτυξης, ρούχα.</a:t>
            </a:r>
          </a:p>
          <a:p>
            <a:r>
              <a:rPr lang="el-GR" sz="2200" dirty="0" smtClean="0"/>
              <a:t>Από όσα, όμως, δεν μπορούν να ξαναχρησιμοποιηθούν, ξεχωρίστε αυτά που λειτουργούν με μπαταρίες και δώστε τα για ανακύκλωση μαζί με τις ηλεκτρικές συσκευές.</a:t>
            </a:r>
            <a:endParaRPr lang="el-GR" sz="2200" dirty="0"/>
          </a:p>
        </p:txBody>
      </p:sp>
      <p:sp>
        <p:nvSpPr>
          <p:cNvPr id="4" name="Τίτλος 1"/>
          <p:cNvSpPr>
            <a:spLocks noGrp="1"/>
          </p:cNvSpPr>
          <p:nvPr>
            <p:ph type="title"/>
          </p:nvPr>
        </p:nvSpPr>
        <p:spPr>
          <a:xfrm>
            <a:off x="457200" y="274638"/>
            <a:ext cx="8229600" cy="1143000"/>
          </a:xfrm>
        </p:spPr>
        <p:txBody>
          <a:bodyPr>
            <a:noAutofit/>
          </a:bodyPr>
          <a:lstStyle/>
          <a:p>
            <a:r>
              <a:rPr lang="el-GR" sz="4000" b="1" i="1" dirty="0" smtClean="0"/>
              <a:t>Τι προτείνουμε για τα υλικά </a:t>
            </a:r>
            <a:br>
              <a:rPr lang="el-GR" sz="4000" b="1" i="1" dirty="0" smtClean="0"/>
            </a:br>
            <a:r>
              <a:rPr lang="el-GR" sz="4000" b="1" i="1" dirty="0" smtClean="0"/>
              <a:t>που θεωρούμε σκουπίδια...</a:t>
            </a:r>
            <a:endParaRPr lang="el-GR" sz="4000" dirty="0"/>
          </a:p>
        </p:txBody>
      </p:sp>
    </p:spTree>
    <p:extLst>
      <p:ext uri="{BB962C8B-B14F-4D97-AF65-F5344CB8AC3E}">
        <p14:creationId xmlns="" xmlns:p14="http://schemas.microsoft.com/office/powerpoint/2010/main" val="26187746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7000"/>
            <a:lum/>
          </a:blip>
          <a:srcRect/>
          <a:tile tx="0" ty="0" sx="100000" sy="100000" flip="none" algn="tl"/>
        </a:blipFill>
        <a:effectLst/>
      </p:bgPr>
    </p:bg>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158" y="1643050"/>
            <a:ext cx="8517632" cy="4958011"/>
          </a:xfrm>
          <a:solidFill>
            <a:schemeClr val="accent6">
              <a:lumMod val="40000"/>
              <a:lumOff val="60000"/>
            </a:schemeClr>
          </a:solidFill>
        </p:spPr>
        <p:txBody>
          <a:bodyPr>
            <a:normAutofit fontScale="70000" lnSpcReduction="20000"/>
          </a:bodyPr>
          <a:lstStyle/>
          <a:p>
            <a:pPr marL="0" indent="0" fontAlgn="base">
              <a:buNone/>
            </a:pPr>
            <a:r>
              <a:rPr lang="el-GR" sz="4000" b="1" i="1" u="sng" dirty="0">
                <a:solidFill>
                  <a:srgbClr val="FF0000"/>
                </a:solidFill>
              </a:rPr>
              <a:t>Ρούχα:</a:t>
            </a:r>
            <a:r>
              <a:rPr lang="el-GR" sz="3800" dirty="0"/>
              <a:t> </a:t>
            </a:r>
            <a:r>
              <a:rPr lang="el-GR" sz="3800" b="1" i="1" dirty="0">
                <a:solidFill>
                  <a:srgbClr val="FF0000"/>
                </a:solidFill>
              </a:rPr>
              <a:t>Πριν </a:t>
            </a:r>
            <a:r>
              <a:rPr lang="el-GR" sz="3800" b="1" i="1" dirty="0" smtClean="0">
                <a:solidFill>
                  <a:srgbClr val="FF0000"/>
                </a:solidFill>
              </a:rPr>
              <a:t>πετάξετε ρούχα, χωρίστε </a:t>
            </a:r>
            <a:r>
              <a:rPr lang="el-GR" sz="3800" b="1" i="1" dirty="0">
                <a:solidFill>
                  <a:srgbClr val="FF0000"/>
                </a:solidFill>
              </a:rPr>
              <a:t>τα σε </a:t>
            </a:r>
            <a:r>
              <a:rPr lang="el-GR" sz="3800" b="1" i="1" dirty="0" smtClean="0">
                <a:solidFill>
                  <a:srgbClr val="FF0000"/>
                </a:solidFill>
              </a:rPr>
              <a:t>ομάδες</a:t>
            </a:r>
            <a:endParaRPr lang="el-GR" sz="3800" b="1" i="1" dirty="0">
              <a:solidFill>
                <a:srgbClr val="FF0000"/>
              </a:solidFill>
            </a:endParaRPr>
          </a:p>
          <a:p>
            <a:pPr fontAlgn="base"/>
            <a:r>
              <a:rPr lang="el-GR" dirty="0"/>
              <a:t>Αυτά που έχετε βαρεθεί. </a:t>
            </a:r>
            <a:r>
              <a:rPr lang="el-GR" dirty="0" smtClean="0"/>
              <a:t>Μπορείτε </a:t>
            </a:r>
            <a:r>
              <a:rPr lang="el-GR" dirty="0"/>
              <a:t>να τα μεταποιήσετε και να τα ξανακάνετε </a:t>
            </a:r>
            <a:r>
              <a:rPr lang="el-GR" dirty="0" smtClean="0"/>
              <a:t>καινούργια. </a:t>
            </a:r>
            <a:r>
              <a:rPr lang="el-GR" dirty="0"/>
              <a:t>Λειτουργούν ξανά τα </a:t>
            </a:r>
            <a:r>
              <a:rPr lang="el-GR" dirty="0" smtClean="0"/>
              <a:t>τελευταία </a:t>
            </a:r>
            <a:r>
              <a:rPr lang="el-GR" dirty="0"/>
              <a:t>χρόνια αρκετές μικρές επιχειρήσεις που μεταποιούν ρούχα, δοκιμάστε τις.</a:t>
            </a:r>
          </a:p>
          <a:p>
            <a:pPr fontAlgn="base"/>
            <a:r>
              <a:rPr lang="el-GR" dirty="0"/>
              <a:t>Αυτά που δεν σας κάνουν πια, αλλά μπορεί να κάνουν σε κάποιο φίλο/η. Μην ντραπείτε να τα χαρίσετε, ειδικά αν κάποτε σας είπαν ότι είναι πολύ όμορφα.</a:t>
            </a:r>
          </a:p>
          <a:p>
            <a:pPr fontAlgn="base"/>
            <a:r>
              <a:rPr lang="el-GR" dirty="0"/>
              <a:t>Αυτά που δεν μπορείτε να χαρίσετε σε φίλους και γνωστούς. Συχνά η εκκλησία και ανθρωπιστικές μη κυβερνητικές οργανώσεις συλλέγουν ρούχα για άστεγους, πρόσφυγες, μετανάστες κ.α. Επικοινωνήστε μαζί τους, ενημερωθείτε για τις ανάγκες και δώστε τα, αρκεί να είναι καθαρά και να μπορούν να ξαναφορεθούν.</a:t>
            </a:r>
          </a:p>
          <a:p>
            <a:pPr fontAlgn="base"/>
            <a:r>
              <a:rPr lang="el-GR" dirty="0"/>
              <a:t>Αυτά που είναι σε κακή κατάσταση. Μήπως μπορούν να γίνουν ξεσκονόπανα; Τα βαμβακερά υφάσματα είναι πολύ χρήσιμα για το καθάρισμα τοίχων, ειδών υγιεινής και άλλων επιφανειών.</a:t>
            </a:r>
          </a:p>
          <a:p>
            <a:endParaRPr lang="el-GR" dirty="0"/>
          </a:p>
        </p:txBody>
      </p:sp>
      <p:sp>
        <p:nvSpPr>
          <p:cNvPr id="4" name="Τίτλος 1"/>
          <p:cNvSpPr>
            <a:spLocks noGrp="1"/>
          </p:cNvSpPr>
          <p:nvPr>
            <p:ph type="title"/>
          </p:nvPr>
        </p:nvSpPr>
        <p:spPr>
          <a:xfrm>
            <a:off x="500034" y="214290"/>
            <a:ext cx="8229600" cy="1143000"/>
          </a:xfrm>
        </p:spPr>
        <p:txBody>
          <a:bodyPr>
            <a:noAutofit/>
          </a:bodyPr>
          <a:lstStyle/>
          <a:p>
            <a:r>
              <a:rPr lang="el-GR" sz="4000" b="1" i="1" dirty="0" smtClean="0"/>
              <a:t>Τι προτείνουμε για τα υλικά </a:t>
            </a:r>
            <a:br>
              <a:rPr lang="el-GR" sz="4000" b="1" i="1" dirty="0" smtClean="0"/>
            </a:br>
            <a:r>
              <a:rPr lang="el-GR" sz="4000" b="1" i="1" dirty="0" smtClean="0"/>
              <a:t>που θεωρούμε σκουπίδια...</a:t>
            </a:r>
            <a:endParaRPr lang="el-GR" sz="4000" dirty="0"/>
          </a:p>
        </p:txBody>
      </p:sp>
    </p:spTree>
    <p:extLst>
      <p:ext uri="{BB962C8B-B14F-4D97-AF65-F5344CB8AC3E}">
        <p14:creationId xmlns="" xmlns:p14="http://schemas.microsoft.com/office/powerpoint/2010/main" val="11621034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62000"/>
          </a:schemeClr>
        </a:solidFill>
        <a:effectLst/>
      </p:bgPr>
    </p:bg>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158" y="1571612"/>
            <a:ext cx="8572560" cy="5143536"/>
          </a:xfrm>
          <a:solidFill>
            <a:schemeClr val="accent5">
              <a:lumMod val="40000"/>
              <a:lumOff val="60000"/>
              <a:alpha val="60000"/>
            </a:schemeClr>
          </a:solidFill>
        </p:spPr>
        <p:txBody>
          <a:bodyPr>
            <a:noAutofit/>
          </a:bodyPr>
          <a:lstStyle/>
          <a:p>
            <a:pPr marL="0" indent="0">
              <a:buNone/>
            </a:pPr>
            <a:r>
              <a:rPr lang="el-GR" sz="2800" b="1" i="1" u="sng" dirty="0" smtClean="0">
                <a:solidFill>
                  <a:srgbClr val="FF0000"/>
                </a:solidFill>
              </a:rPr>
              <a:t>Μπαταρίες: </a:t>
            </a:r>
          </a:p>
          <a:p>
            <a:pPr marL="0" indent="0" algn="ctr">
              <a:buNone/>
            </a:pPr>
            <a:r>
              <a:rPr lang="el-GR" sz="2200" dirty="0" smtClean="0"/>
              <a:t>Το Συλλογικό Σύστημα Εναλλακτικής Διαχείρισης για τις μπαταρίες που έχει οργανώσει η εταιρεία </a:t>
            </a:r>
            <a:r>
              <a:rPr lang="el-GR" sz="2200" b="1" dirty="0" smtClean="0"/>
              <a:t>ΑΦΗΣ Α.Ε</a:t>
            </a:r>
            <a:r>
              <a:rPr lang="el-GR" sz="2200" dirty="0" smtClean="0"/>
              <a:t>. έχει τοποθετήσεις κάδους για τη συλλογή μπαταριών σε πάνω από 17.000 σημεία σε όλη την Ελλάδα. Δήμους, Κοινότητες, Δημόσιους φορείς, Στρατιωτικές Μονάδες, σχολεία, επιχειρήσεις, σε όλες τις αλυσίδες σουπερμάρκετ, σε όλα τα καταστήματα τηλεπικοινωνιών, καθώς και εμπορικά καταστήματα με ηλεκτρικά /ηλεκτρονικά είδη, φωτογραφικά είδη, μπαταρίες, κλπ. Αναζητήστε το πιο κοντινό σας και τοποθετείστε εκεί μπαταρίες:</a:t>
            </a:r>
          </a:p>
          <a:p>
            <a:pPr marL="0" indent="0">
              <a:buNone/>
            </a:pPr>
            <a:endParaRPr lang="el-GR" sz="2000" dirty="0" smtClean="0"/>
          </a:p>
          <a:p>
            <a:pPr>
              <a:buNone/>
            </a:pPr>
            <a:r>
              <a:rPr lang="el-GR" sz="2000" b="1" dirty="0" smtClean="0"/>
              <a:t>Α) Ψευδαργύρου / '</a:t>
            </a:r>
            <a:r>
              <a:rPr lang="el-GR" sz="2000" b="1" dirty="0" err="1" smtClean="0"/>
              <a:t>Aνθρακα</a:t>
            </a:r>
            <a:r>
              <a:rPr lang="el-GR" sz="2000" b="1" dirty="0" smtClean="0"/>
              <a:t> (</a:t>
            </a:r>
            <a:r>
              <a:rPr lang="el-GR" sz="2000" b="1" dirty="0" err="1" smtClean="0"/>
              <a:t>Zn</a:t>
            </a:r>
            <a:r>
              <a:rPr lang="el-GR" sz="2000" b="1" dirty="0" smtClean="0"/>
              <a:t>/C),	Β) </a:t>
            </a:r>
            <a:r>
              <a:rPr lang="el-GR" sz="2000" b="1" dirty="0" err="1" smtClean="0"/>
              <a:t>Λιθίου</a:t>
            </a:r>
            <a:endParaRPr lang="el-GR" sz="2000" b="1" dirty="0" smtClean="0"/>
          </a:p>
          <a:p>
            <a:pPr>
              <a:buNone/>
            </a:pPr>
            <a:r>
              <a:rPr lang="el-GR" sz="2000" b="1" dirty="0" smtClean="0"/>
              <a:t>Γ) Ψευδαργύρου / Χλωριδίου (</a:t>
            </a:r>
            <a:r>
              <a:rPr lang="el-GR" sz="2000" b="1" dirty="0" err="1" smtClean="0"/>
              <a:t>Zn</a:t>
            </a:r>
            <a:r>
              <a:rPr lang="el-GR" sz="2000" b="1" dirty="0" smtClean="0"/>
              <a:t>/Cl),	Δ) Αλκαλικές Μαγγανίου,	</a:t>
            </a:r>
          </a:p>
          <a:p>
            <a:pPr>
              <a:buNone/>
            </a:pPr>
            <a:r>
              <a:rPr lang="el-GR" sz="2000" b="1" dirty="0" smtClean="0"/>
              <a:t>Ε) Ψευδαργύρου – αέρα,			ΣΤ) Υδραργύρου</a:t>
            </a:r>
          </a:p>
          <a:p>
            <a:pPr>
              <a:buNone/>
            </a:pPr>
            <a:r>
              <a:rPr lang="el-GR" sz="2000" b="1" dirty="0" smtClean="0"/>
              <a:t>Ζ) Επαναφορτιζόμενες</a:t>
            </a:r>
            <a:endParaRPr lang="el-GR" sz="2000" b="1" dirty="0"/>
          </a:p>
        </p:txBody>
      </p:sp>
      <p:sp>
        <p:nvSpPr>
          <p:cNvPr id="4" name="Τίτλος 1"/>
          <p:cNvSpPr>
            <a:spLocks noGrp="1"/>
          </p:cNvSpPr>
          <p:nvPr>
            <p:ph type="title"/>
          </p:nvPr>
        </p:nvSpPr>
        <p:spPr>
          <a:xfrm>
            <a:off x="428596" y="214290"/>
            <a:ext cx="8229600" cy="1143000"/>
          </a:xfrm>
        </p:spPr>
        <p:txBody>
          <a:bodyPr>
            <a:noAutofit/>
          </a:bodyPr>
          <a:lstStyle/>
          <a:p>
            <a:r>
              <a:rPr lang="el-GR" sz="4000" b="1" i="1" dirty="0" smtClean="0"/>
              <a:t>Τι προτείνουμε για τα υλικά </a:t>
            </a:r>
            <a:br>
              <a:rPr lang="el-GR" sz="4000" b="1" i="1" dirty="0" smtClean="0"/>
            </a:br>
            <a:r>
              <a:rPr lang="el-GR" sz="4000" b="1" i="1" dirty="0" smtClean="0"/>
              <a:t>που θεωρούμε σκουπίδια...</a:t>
            </a:r>
            <a:endParaRPr lang="el-GR" sz="4000" dirty="0"/>
          </a:p>
        </p:txBody>
      </p:sp>
    </p:spTree>
    <p:extLst>
      <p:ext uri="{BB962C8B-B14F-4D97-AF65-F5344CB8AC3E}">
        <p14:creationId xmlns="" xmlns:p14="http://schemas.microsoft.com/office/powerpoint/2010/main" val="37388187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pattFill prst="pct20">
          <a:fgClr>
            <a:schemeClr val="accent1"/>
          </a:fgClr>
          <a:bgClr>
            <a:schemeClr val="bg1"/>
          </a:bgClr>
        </a:patt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2348880"/>
            <a:ext cx="8229600" cy="1143000"/>
          </a:xfrm>
        </p:spPr>
        <p:txBody>
          <a:bodyPr>
            <a:noAutofit/>
          </a:bodyPr>
          <a:lstStyle/>
          <a:p>
            <a:r>
              <a:rPr lang="el-GR" sz="4000" b="1" i="1" dirty="0" smtClean="0">
                <a:latin typeface="Bookman Old Style" pitchFamily="18" charset="0"/>
                <a:cs typeface="Aharoni" panose="02010803020104030203" pitchFamily="2" charset="-79"/>
              </a:rPr>
              <a:t>ΕΠΙΜΕΛΕΙΑ  ΠΑΡΟΥΣΙΑΣΗΣ:</a:t>
            </a:r>
            <a:br>
              <a:rPr lang="el-GR" sz="4000" b="1" i="1" dirty="0" smtClean="0">
                <a:latin typeface="Bookman Old Style" pitchFamily="18" charset="0"/>
                <a:cs typeface="Aharoni" panose="02010803020104030203" pitchFamily="2" charset="-79"/>
              </a:rPr>
            </a:br>
            <a:r>
              <a:rPr lang="el-GR" sz="4000" b="1" i="1" dirty="0" smtClean="0">
                <a:latin typeface="Bookman Old Style" pitchFamily="18" charset="0"/>
                <a:cs typeface="Aharoni" panose="02010803020104030203" pitchFamily="2" charset="-79"/>
              </a:rPr>
              <a:t>ΜΙΧΑΕΛΑ  ΡΟΥΣΑΚΗ</a:t>
            </a:r>
            <a:endParaRPr lang="el-GR" sz="4000" b="1" i="1" dirty="0">
              <a:latin typeface="Bookman Old Style" pitchFamily="18" charset="0"/>
              <a:cs typeface="Aharoni" panose="02010803020104030203" pitchFamily="2" charset="-79"/>
            </a:endParaRPr>
          </a:p>
        </p:txBody>
      </p:sp>
    </p:spTree>
    <p:extLst>
      <p:ext uri="{BB962C8B-B14F-4D97-AF65-F5344CB8AC3E}">
        <p14:creationId xmlns="" xmlns:p14="http://schemas.microsoft.com/office/powerpoint/2010/main" val="2229712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3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1428736"/>
            <a:ext cx="8391306" cy="4572032"/>
          </a:xfrm>
        </p:spPr>
        <p:txBody>
          <a:bodyPr>
            <a:noAutofit/>
          </a:bodyPr>
          <a:lstStyle/>
          <a:p>
            <a:pPr algn="l" fontAlgn="base"/>
            <a:r>
              <a:rPr lang="el-GR" sz="2800" dirty="0"/>
              <a:t>Τα σκουπίδια που φεύγουν κάθε μέρα από ένα </a:t>
            </a:r>
            <a:r>
              <a:rPr lang="el-GR" sz="2800" dirty="0" smtClean="0"/>
              <a:t>σπίτι</a:t>
            </a:r>
            <a:r>
              <a:rPr lang="en-US" sz="2800" dirty="0" smtClean="0"/>
              <a:t>,</a:t>
            </a:r>
            <a:r>
              <a:rPr lang="el-GR" sz="2800" dirty="0" smtClean="0"/>
              <a:t> </a:t>
            </a:r>
            <a:r>
              <a:rPr lang="el-GR" sz="2800" dirty="0"/>
              <a:t>με προορισμό κάποιο χώρο ανεξέλεγκτης ή στην καλύτερη περίπτωση υγειονομικής </a:t>
            </a:r>
            <a:r>
              <a:rPr lang="el-GR" sz="2800" dirty="0" smtClean="0"/>
              <a:t>ταφής</a:t>
            </a:r>
            <a:r>
              <a:rPr lang="en-US" sz="2800" dirty="0" smtClean="0"/>
              <a:t>,</a:t>
            </a:r>
            <a:r>
              <a:rPr lang="el-GR" sz="2800" dirty="0" smtClean="0"/>
              <a:t>  </a:t>
            </a:r>
            <a:r>
              <a:rPr lang="el-GR" sz="2800" dirty="0"/>
              <a:t>θα μπορούσαν να μειωθούν </a:t>
            </a:r>
            <a:r>
              <a:rPr lang="el-GR" sz="2800" dirty="0" smtClean="0"/>
              <a:t>:</a:t>
            </a:r>
            <a:br>
              <a:rPr lang="el-GR" sz="2800" dirty="0" smtClean="0"/>
            </a:br>
            <a:r>
              <a:rPr lang="el-GR" sz="2800" b="1" dirty="0" smtClean="0">
                <a:solidFill>
                  <a:srgbClr val="FF0000"/>
                </a:solidFill>
              </a:rPr>
              <a:t>α) </a:t>
            </a:r>
            <a:r>
              <a:rPr lang="el-GR" sz="2800" dirty="0" smtClean="0"/>
              <a:t>κατά </a:t>
            </a:r>
            <a:r>
              <a:rPr lang="el-GR" sz="2800" dirty="0"/>
              <a:t>60-70% αν γίνονταν κάποιες σχετικά απλές και εύκολες προσπάθειες και </a:t>
            </a:r>
            <a:r>
              <a:rPr lang="el-GR" sz="2800" dirty="0" smtClean="0"/>
              <a:t/>
            </a:r>
            <a:br>
              <a:rPr lang="el-GR" sz="2800" dirty="0" smtClean="0"/>
            </a:br>
            <a:r>
              <a:rPr lang="el-GR" sz="2800" b="1" dirty="0" smtClean="0">
                <a:solidFill>
                  <a:srgbClr val="FF0000"/>
                </a:solidFill>
              </a:rPr>
              <a:t>β) </a:t>
            </a:r>
            <a:r>
              <a:rPr lang="el-GR" sz="2800" dirty="0" smtClean="0"/>
              <a:t>κατά </a:t>
            </a:r>
            <a:r>
              <a:rPr lang="el-GR" sz="2800" dirty="0"/>
              <a:t>80-90% όταν αναπτυχθούν όλες οι δυνατότητες που μπορεί να υπάρχουν σε επίπεδο Δήμου.</a:t>
            </a:r>
            <a:br>
              <a:rPr lang="el-GR" sz="2800" dirty="0"/>
            </a:br>
            <a:r>
              <a:rPr lang="el-GR" sz="2800" dirty="0"/>
              <a:t>Τα περισσότερα από τα σκουπίδια μας θα μπορούσαν είτε να </a:t>
            </a:r>
            <a:r>
              <a:rPr lang="el-GR" sz="2800" dirty="0" smtClean="0"/>
              <a:t>επαναχρησιμοποιηθούν, </a:t>
            </a:r>
            <a:r>
              <a:rPr lang="el-GR" sz="2800" dirty="0"/>
              <a:t>είτε να ανακυκλωθούν.</a:t>
            </a:r>
          </a:p>
        </p:txBody>
      </p:sp>
      <p:sp>
        <p:nvSpPr>
          <p:cNvPr id="3" name="2 - TextBox"/>
          <p:cNvSpPr txBox="1"/>
          <p:nvPr/>
        </p:nvSpPr>
        <p:spPr>
          <a:xfrm>
            <a:off x="1214414" y="357166"/>
            <a:ext cx="6858048" cy="707886"/>
          </a:xfrm>
          <a:prstGeom prst="rect">
            <a:avLst/>
          </a:prstGeom>
          <a:noFill/>
        </p:spPr>
        <p:txBody>
          <a:bodyPr wrap="square" rtlCol="0">
            <a:spAutoFit/>
          </a:bodyPr>
          <a:lstStyle/>
          <a:p>
            <a:pPr algn="ctr"/>
            <a:r>
              <a:rPr lang="el-GR" sz="4000" b="1" i="1" dirty="0" smtClean="0"/>
              <a:t>Διαχείριση Σκουπιδιών</a:t>
            </a:r>
            <a:endParaRPr lang="el-GR" sz="4000" b="1" i="1" dirty="0"/>
          </a:p>
        </p:txBody>
      </p:sp>
    </p:spTree>
    <p:extLst>
      <p:ext uri="{BB962C8B-B14F-4D97-AF65-F5344CB8AC3E}">
        <p14:creationId xmlns="" xmlns:p14="http://schemas.microsoft.com/office/powerpoint/2010/main" val="38783549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alpha val="42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357158" y="285728"/>
            <a:ext cx="3214710" cy="6072230"/>
          </a:xfrm>
          <a:solidFill>
            <a:schemeClr val="accent5">
              <a:lumMod val="40000"/>
              <a:lumOff val="60000"/>
            </a:schemeClr>
          </a:solidFill>
        </p:spPr>
        <p:txBody>
          <a:bodyPr>
            <a:noAutofit/>
          </a:bodyPr>
          <a:lstStyle/>
          <a:p>
            <a:r>
              <a:rPr lang="el-GR" sz="2800" dirty="0">
                <a:solidFill>
                  <a:prstClr val="black"/>
                </a:solidFill>
              </a:rPr>
              <a:t>Βέβαια, βασική προϋπόθεση για τη μείωση των αποβλήτων είναι η κριτική μας στάση ως καταναλωτές</a:t>
            </a:r>
            <a:r>
              <a:rPr lang="el-GR" sz="2800" dirty="0" smtClean="0">
                <a:solidFill>
                  <a:prstClr val="black"/>
                </a:solidFill>
              </a:rPr>
              <a:t>.</a:t>
            </a:r>
            <a:r>
              <a:rPr lang="en-US" sz="2800" dirty="0" smtClean="0">
                <a:solidFill>
                  <a:prstClr val="black"/>
                </a:solidFill>
              </a:rPr>
              <a:t/>
            </a:r>
            <a:br>
              <a:rPr lang="en-US" sz="2800" dirty="0" smtClean="0">
                <a:solidFill>
                  <a:prstClr val="black"/>
                </a:solidFill>
              </a:rPr>
            </a:br>
            <a:r>
              <a:rPr lang="el-GR" sz="2800" dirty="0" smtClean="0">
                <a:solidFill>
                  <a:prstClr val="black"/>
                </a:solidFill>
              </a:rPr>
              <a:t>Τα </a:t>
            </a:r>
            <a:r>
              <a:rPr lang="el-GR" sz="2800" dirty="0">
                <a:solidFill>
                  <a:prstClr val="black"/>
                </a:solidFill>
              </a:rPr>
              <a:t>κριτήρια δηλαδή σύμφωνα με τα οποία επιλέγουμε κάποια προϊόντα, όπως για παράδειγμα:</a:t>
            </a:r>
            <a:endParaRPr lang="el-GR" sz="2800" dirty="0"/>
          </a:p>
        </p:txBody>
      </p:sp>
      <p:sp>
        <p:nvSpPr>
          <p:cNvPr id="3" name="Θέση περιεχομένου 2"/>
          <p:cNvSpPr>
            <a:spLocks noGrp="1"/>
          </p:cNvSpPr>
          <p:nvPr>
            <p:ph idx="1"/>
          </p:nvPr>
        </p:nvSpPr>
        <p:spPr>
          <a:xfrm>
            <a:off x="3857620" y="285728"/>
            <a:ext cx="5143536" cy="6429420"/>
          </a:xfrm>
          <a:solidFill>
            <a:schemeClr val="accent6">
              <a:lumMod val="40000"/>
              <a:lumOff val="60000"/>
            </a:schemeClr>
          </a:solidFill>
        </p:spPr>
        <p:txBody>
          <a:bodyPr>
            <a:normAutofit fontScale="85000" lnSpcReduction="20000"/>
          </a:bodyPr>
          <a:lstStyle/>
          <a:p>
            <a:r>
              <a:rPr lang="el-GR" sz="2800" b="1" dirty="0">
                <a:solidFill>
                  <a:prstClr val="black"/>
                </a:solidFill>
                <a:ea typeface="+mj-ea"/>
                <a:cs typeface="+mj-cs"/>
              </a:rPr>
              <a:t>Πόσο το έχουμε ανάγκη; </a:t>
            </a:r>
            <a:r>
              <a:rPr lang="en-US" sz="2800" dirty="0" smtClean="0">
                <a:solidFill>
                  <a:prstClr val="black"/>
                </a:solidFill>
                <a:ea typeface="+mj-ea"/>
                <a:cs typeface="+mj-cs"/>
              </a:rPr>
              <a:t>	</a:t>
            </a:r>
            <a:r>
              <a:rPr lang="el-GR" sz="2800" dirty="0" smtClean="0">
                <a:solidFill>
                  <a:prstClr val="black"/>
                </a:solidFill>
                <a:ea typeface="+mj-ea"/>
                <a:cs typeface="+mj-cs"/>
              </a:rPr>
              <a:t>Αγοράζοντας ένα προϊόν ας </a:t>
            </a:r>
            <a:r>
              <a:rPr lang="en-US" sz="2800" dirty="0" smtClean="0">
                <a:solidFill>
                  <a:prstClr val="black"/>
                </a:solidFill>
                <a:ea typeface="+mj-ea"/>
                <a:cs typeface="+mj-cs"/>
              </a:rPr>
              <a:t>	</a:t>
            </a:r>
            <a:r>
              <a:rPr lang="el-GR" sz="2800" dirty="0" smtClean="0">
                <a:solidFill>
                  <a:prstClr val="black"/>
                </a:solidFill>
                <a:ea typeface="+mj-ea"/>
                <a:cs typeface="+mj-cs"/>
              </a:rPr>
              <a:t>σκεφτούμε: είναι κάτι που </a:t>
            </a:r>
            <a:r>
              <a:rPr lang="en-US" sz="2800" dirty="0" smtClean="0">
                <a:solidFill>
                  <a:prstClr val="black"/>
                </a:solidFill>
                <a:ea typeface="+mj-ea"/>
                <a:cs typeface="+mj-cs"/>
              </a:rPr>
              <a:t>	</a:t>
            </a:r>
            <a:r>
              <a:rPr lang="el-GR" sz="2800" dirty="0" smtClean="0">
                <a:solidFill>
                  <a:prstClr val="black"/>
                </a:solidFill>
                <a:ea typeface="+mj-ea"/>
                <a:cs typeface="+mj-cs"/>
              </a:rPr>
              <a:t>πραγματικά μας είναι </a:t>
            </a:r>
            <a:r>
              <a:rPr lang="en-US" sz="2800" dirty="0" smtClean="0">
                <a:solidFill>
                  <a:prstClr val="black"/>
                </a:solidFill>
                <a:ea typeface="+mj-ea"/>
                <a:cs typeface="+mj-cs"/>
              </a:rPr>
              <a:t>	</a:t>
            </a:r>
            <a:r>
              <a:rPr lang="el-GR" sz="2800" dirty="0" smtClean="0">
                <a:solidFill>
                  <a:prstClr val="black"/>
                </a:solidFill>
                <a:ea typeface="+mj-ea"/>
                <a:cs typeface="+mj-cs"/>
              </a:rPr>
              <a:t>απαραίτητο ή κάτι που θα το </a:t>
            </a:r>
            <a:r>
              <a:rPr lang="en-US" sz="2800" dirty="0" smtClean="0">
                <a:solidFill>
                  <a:prstClr val="black"/>
                </a:solidFill>
                <a:ea typeface="+mj-ea"/>
                <a:cs typeface="+mj-cs"/>
              </a:rPr>
              <a:t>	</a:t>
            </a:r>
            <a:r>
              <a:rPr lang="el-GR" sz="2800" dirty="0" smtClean="0">
                <a:solidFill>
                  <a:prstClr val="black"/>
                </a:solidFill>
                <a:ea typeface="+mj-ea"/>
                <a:cs typeface="+mj-cs"/>
              </a:rPr>
              <a:t>χαρούμε για λίγες μέρες και </a:t>
            </a:r>
            <a:r>
              <a:rPr lang="en-US" sz="2800" dirty="0" smtClean="0">
                <a:solidFill>
                  <a:prstClr val="black"/>
                </a:solidFill>
                <a:ea typeface="+mj-ea"/>
                <a:cs typeface="+mj-cs"/>
              </a:rPr>
              <a:t>	</a:t>
            </a:r>
            <a:r>
              <a:rPr lang="el-GR" sz="2800" dirty="0" smtClean="0">
                <a:solidFill>
                  <a:prstClr val="black"/>
                </a:solidFill>
                <a:ea typeface="+mj-ea"/>
                <a:cs typeface="+mj-cs"/>
              </a:rPr>
              <a:t>μετά θα το πετάξουμε;</a:t>
            </a:r>
          </a:p>
          <a:p>
            <a:r>
              <a:rPr lang="el-GR" sz="2800" b="1" dirty="0" smtClean="0">
                <a:solidFill>
                  <a:prstClr val="black"/>
                </a:solidFill>
                <a:ea typeface="+mj-ea"/>
                <a:cs typeface="+mj-cs"/>
              </a:rPr>
              <a:t>Πώς </a:t>
            </a:r>
            <a:r>
              <a:rPr lang="el-GR" sz="2800" b="1" dirty="0">
                <a:solidFill>
                  <a:prstClr val="black"/>
                </a:solidFill>
                <a:ea typeface="+mj-ea"/>
                <a:cs typeface="+mj-cs"/>
              </a:rPr>
              <a:t>είναι συσκευασμένο; </a:t>
            </a:r>
            <a:endParaRPr lang="en-US" sz="2800" b="1" dirty="0" smtClean="0">
              <a:solidFill>
                <a:prstClr val="black"/>
              </a:solidFill>
              <a:ea typeface="+mj-ea"/>
              <a:cs typeface="+mj-cs"/>
            </a:endParaRPr>
          </a:p>
          <a:p>
            <a:pPr>
              <a:buNone/>
            </a:pPr>
            <a:r>
              <a:rPr lang="en-US" sz="2800" dirty="0" smtClean="0">
                <a:solidFill>
                  <a:prstClr val="black"/>
                </a:solidFill>
                <a:ea typeface="+mj-ea"/>
                <a:cs typeface="+mj-cs"/>
              </a:rPr>
              <a:t>		</a:t>
            </a:r>
            <a:r>
              <a:rPr lang="el-GR" sz="2800" dirty="0" smtClean="0">
                <a:solidFill>
                  <a:prstClr val="black"/>
                </a:solidFill>
                <a:ea typeface="+mj-ea"/>
                <a:cs typeface="+mj-cs"/>
              </a:rPr>
              <a:t>Μήπως </a:t>
            </a:r>
            <a:r>
              <a:rPr lang="el-GR" sz="2800" dirty="0">
                <a:solidFill>
                  <a:prstClr val="black"/>
                </a:solidFill>
                <a:ea typeface="+mj-ea"/>
                <a:cs typeface="+mj-cs"/>
              </a:rPr>
              <a:t>η συσκευασία του </a:t>
            </a:r>
            <a:r>
              <a:rPr lang="en-US" sz="2800" dirty="0" smtClean="0">
                <a:solidFill>
                  <a:prstClr val="black"/>
                </a:solidFill>
                <a:ea typeface="+mj-ea"/>
                <a:cs typeface="+mj-cs"/>
              </a:rPr>
              <a:t>	</a:t>
            </a:r>
            <a:r>
              <a:rPr lang="el-GR" sz="2800" dirty="0" smtClean="0">
                <a:solidFill>
                  <a:prstClr val="black"/>
                </a:solidFill>
                <a:ea typeface="+mj-ea"/>
                <a:cs typeface="+mj-cs"/>
              </a:rPr>
              <a:t>είναι </a:t>
            </a:r>
            <a:r>
              <a:rPr lang="el-GR" sz="2800" dirty="0">
                <a:solidFill>
                  <a:prstClr val="black"/>
                </a:solidFill>
                <a:ea typeface="+mj-ea"/>
                <a:cs typeface="+mj-cs"/>
              </a:rPr>
              <a:t>υπερβολική; Μήπως </a:t>
            </a:r>
            <a:r>
              <a:rPr lang="en-US" sz="2800" dirty="0" smtClean="0">
                <a:solidFill>
                  <a:prstClr val="black"/>
                </a:solidFill>
                <a:ea typeface="+mj-ea"/>
                <a:cs typeface="+mj-cs"/>
              </a:rPr>
              <a:t>	</a:t>
            </a:r>
            <a:r>
              <a:rPr lang="el-GR" sz="2800" dirty="0" smtClean="0">
                <a:solidFill>
                  <a:prstClr val="black"/>
                </a:solidFill>
                <a:ea typeface="+mj-ea"/>
                <a:cs typeface="+mj-cs"/>
              </a:rPr>
              <a:t>τελικά </a:t>
            </a:r>
            <a:r>
              <a:rPr lang="el-GR" sz="2800" dirty="0">
                <a:solidFill>
                  <a:prstClr val="black"/>
                </a:solidFill>
                <a:ea typeface="+mj-ea"/>
                <a:cs typeface="+mj-cs"/>
              </a:rPr>
              <a:t>το πληρώνουμε πιο </a:t>
            </a:r>
            <a:r>
              <a:rPr lang="en-US" sz="2800" dirty="0" smtClean="0">
                <a:solidFill>
                  <a:prstClr val="black"/>
                </a:solidFill>
                <a:ea typeface="+mj-ea"/>
                <a:cs typeface="+mj-cs"/>
              </a:rPr>
              <a:t>	</a:t>
            </a:r>
            <a:r>
              <a:rPr lang="el-GR" sz="2800" dirty="0" smtClean="0">
                <a:solidFill>
                  <a:prstClr val="black"/>
                </a:solidFill>
                <a:ea typeface="+mj-ea"/>
                <a:cs typeface="+mj-cs"/>
              </a:rPr>
              <a:t>ακριβά </a:t>
            </a:r>
            <a:r>
              <a:rPr lang="el-GR" sz="2800" dirty="0">
                <a:solidFill>
                  <a:prstClr val="black"/>
                </a:solidFill>
                <a:ea typeface="+mj-ea"/>
                <a:cs typeface="+mj-cs"/>
              </a:rPr>
              <a:t>γιατί έχει μια </a:t>
            </a:r>
            <a:r>
              <a:rPr lang="en-US" sz="2800" dirty="0" smtClean="0">
                <a:solidFill>
                  <a:prstClr val="black"/>
                </a:solidFill>
                <a:ea typeface="+mj-ea"/>
                <a:cs typeface="+mj-cs"/>
              </a:rPr>
              <a:t>	</a:t>
            </a:r>
            <a:r>
              <a:rPr lang="el-GR" sz="2800" dirty="0" smtClean="0">
                <a:solidFill>
                  <a:prstClr val="black"/>
                </a:solidFill>
                <a:ea typeface="+mj-ea"/>
                <a:cs typeface="+mj-cs"/>
              </a:rPr>
              <a:t>εντυπωσιακή </a:t>
            </a:r>
            <a:r>
              <a:rPr lang="el-GR" sz="2800" dirty="0">
                <a:solidFill>
                  <a:prstClr val="black"/>
                </a:solidFill>
                <a:ea typeface="+mj-ea"/>
                <a:cs typeface="+mj-cs"/>
              </a:rPr>
              <a:t>αλλά άχρηστη </a:t>
            </a:r>
            <a:r>
              <a:rPr lang="en-US" sz="2800" dirty="0" smtClean="0">
                <a:solidFill>
                  <a:prstClr val="black"/>
                </a:solidFill>
                <a:ea typeface="+mj-ea"/>
                <a:cs typeface="+mj-cs"/>
              </a:rPr>
              <a:t>	</a:t>
            </a:r>
            <a:r>
              <a:rPr lang="el-GR" sz="2800" dirty="0" smtClean="0">
                <a:solidFill>
                  <a:prstClr val="black"/>
                </a:solidFill>
                <a:ea typeface="+mj-ea"/>
                <a:cs typeface="+mj-cs"/>
              </a:rPr>
              <a:t>συσκευασία;</a:t>
            </a:r>
          </a:p>
          <a:p>
            <a:r>
              <a:rPr lang="el-GR" sz="2800" b="1" dirty="0" smtClean="0">
                <a:solidFill>
                  <a:prstClr val="black"/>
                </a:solidFill>
                <a:ea typeface="+mj-ea"/>
                <a:cs typeface="+mj-cs"/>
              </a:rPr>
              <a:t>Πόσο </a:t>
            </a:r>
            <a:r>
              <a:rPr lang="el-GR" sz="2800" b="1" dirty="0">
                <a:solidFill>
                  <a:prstClr val="black"/>
                </a:solidFill>
                <a:ea typeface="+mj-ea"/>
                <a:cs typeface="+mj-cs"/>
              </a:rPr>
              <a:t>θα αντέξει; </a:t>
            </a:r>
            <a:endParaRPr lang="en-US" sz="2800" b="1" dirty="0" smtClean="0">
              <a:solidFill>
                <a:prstClr val="black"/>
              </a:solidFill>
              <a:ea typeface="+mj-ea"/>
              <a:cs typeface="+mj-cs"/>
            </a:endParaRPr>
          </a:p>
          <a:p>
            <a:pPr>
              <a:buNone/>
            </a:pPr>
            <a:r>
              <a:rPr lang="en-US" sz="2800" dirty="0" smtClean="0">
                <a:solidFill>
                  <a:prstClr val="black"/>
                </a:solidFill>
                <a:ea typeface="+mj-ea"/>
                <a:cs typeface="+mj-cs"/>
              </a:rPr>
              <a:t>		</a:t>
            </a:r>
            <a:r>
              <a:rPr lang="el-GR" sz="2800" dirty="0" smtClean="0">
                <a:solidFill>
                  <a:prstClr val="black"/>
                </a:solidFill>
                <a:ea typeface="+mj-ea"/>
                <a:cs typeface="+mj-cs"/>
              </a:rPr>
              <a:t>Μήπως </a:t>
            </a:r>
            <a:r>
              <a:rPr lang="el-GR" sz="2800" dirty="0">
                <a:solidFill>
                  <a:prstClr val="black"/>
                </a:solidFill>
                <a:ea typeface="+mj-ea"/>
                <a:cs typeface="+mj-cs"/>
              </a:rPr>
              <a:t>τελικά αξίζει να </a:t>
            </a:r>
            <a:r>
              <a:rPr lang="en-US" sz="2800" dirty="0" smtClean="0">
                <a:solidFill>
                  <a:prstClr val="black"/>
                </a:solidFill>
                <a:ea typeface="+mj-ea"/>
                <a:cs typeface="+mj-cs"/>
              </a:rPr>
              <a:t>	</a:t>
            </a:r>
            <a:r>
              <a:rPr lang="el-GR" sz="2800" dirty="0" smtClean="0">
                <a:solidFill>
                  <a:prstClr val="black"/>
                </a:solidFill>
                <a:ea typeface="+mj-ea"/>
                <a:cs typeface="+mj-cs"/>
              </a:rPr>
              <a:t>αγοράζουμε </a:t>
            </a:r>
            <a:r>
              <a:rPr lang="el-GR" sz="2800" dirty="0">
                <a:solidFill>
                  <a:prstClr val="black"/>
                </a:solidFill>
                <a:ea typeface="+mj-ea"/>
                <a:cs typeface="+mj-cs"/>
              </a:rPr>
              <a:t>λίγο ακριβότερα </a:t>
            </a:r>
            <a:r>
              <a:rPr lang="en-US" sz="2800" dirty="0" smtClean="0">
                <a:solidFill>
                  <a:prstClr val="black"/>
                </a:solidFill>
                <a:ea typeface="+mj-ea"/>
                <a:cs typeface="+mj-cs"/>
              </a:rPr>
              <a:t>	</a:t>
            </a:r>
            <a:r>
              <a:rPr lang="el-GR" sz="2800" dirty="0" smtClean="0">
                <a:solidFill>
                  <a:prstClr val="black"/>
                </a:solidFill>
                <a:ea typeface="+mj-ea"/>
                <a:cs typeface="+mj-cs"/>
              </a:rPr>
              <a:t>προϊόντα </a:t>
            </a:r>
            <a:r>
              <a:rPr lang="el-GR" sz="2800" dirty="0">
                <a:solidFill>
                  <a:prstClr val="black"/>
                </a:solidFill>
                <a:ea typeface="+mj-ea"/>
                <a:cs typeface="+mj-cs"/>
              </a:rPr>
              <a:t>τα οποία όμως θα </a:t>
            </a:r>
            <a:r>
              <a:rPr lang="en-US" sz="2800" dirty="0" smtClean="0">
                <a:solidFill>
                  <a:prstClr val="black"/>
                </a:solidFill>
                <a:ea typeface="+mj-ea"/>
                <a:cs typeface="+mj-cs"/>
              </a:rPr>
              <a:t>	</a:t>
            </a:r>
            <a:r>
              <a:rPr lang="el-GR" sz="2800" dirty="0" smtClean="0">
                <a:solidFill>
                  <a:prstClr val="black"/>
                </a:solidFill>
                <a:ea typeface="+mj-ea"/>
                <a:cs typeface="+mj-cs"/>
              </a:rPr>
              <a:t>αντέξουν </a:t>
            </a:r>
            <a:r>
              <a:rPr lang="el-GR" sz="2800" dirty="0">
                <a:solidFill>
                  <a:prstClr val="black"/>
                </a:solidFill>
                <a:ea typeface="+mj-ea"/>
                <a:cs typeface="+mj-cs"/>
              </a:rPr>
              <a:t>για πολύ περισσότερο </a:t>
            </a:r>
            <a:r>
              <a:rPr lang="en-US" sz="2800" dirty="0" smtClean="0">
                <a:solidFill>
                  <a:prstClr val="black"/>
                </a:solidFill>
                <a:ea typeface="+mj-ea"/>
                <a:cs typeface="+mj-cs"/>
              </a:rPr>
              <a:t>	</a:t>
            </a:r>
            <a:r>
              <a:rPr lang="el-GR" sz="2800" dirty="0" smtClean="0">
                <a:solidFill>
                  <a:prstClr val="black"/>
                </a:solidFill>
                <a:ea typeface="+mj-ea"/>
                <a:cs typeface="+mj-cs"/>
              </a:rPr>
              <a:t>χρόνο</a:t>
            </a:r>
            <a:r>
              <a:rPr lang="el-GR" sz="2800" dirty="0">
                <a:solidFill>
                  <a:prstClr val="black"/>
                </a:solidFill>
                <a:ea typeface="+mj-ea"/>
                <a:cs typeface="+mj-cs"/>
              </a:rPr>
              <a:t>;</a:t>
            </a:r>
            <a:endParaRPr lang="el-GR" dirty="0"/>
          </a:p>
        </p:txBody>
      </p:sp>
    </p:spTree>
    <p:extLst>
      <p:ext uri="{BB962C8B-B14F-4D97-AF65-F5344CB8AC3E}">
        <p14:creationId xmlns="" xmlns:p14="http://schemas.microsoft.com/office/powerpoint/2010/main" val="10423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2">
                <a:lumMod val="20000"/>
                <a:lumOff val="80000"/>
              </a:schemeClr>
            </a:gs>
            <a:gs pos="50000">
              <a:schemeClr val="accent1">
                <a:tint val="44500"/>
                <a:satMod val="160000"/>
              </a:schemeClr>
            </a:gs>
            <a:gs pos="100000">
              <a:schemeClr val="accent1">
                <a:tint val="23500"/>
                <a:satMod val="16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654032"/>
          </a:xfrm>
        </p:spPr>
        <p:txBody>
          <a:bodyPr>
            <a:noAutofit/>
          </a:bodyPr>
          <a:lstStyle/>
          <a:p>
            <a:r>
              <a:rPr lang="el-GR" sz="4000" b="1" i="1" dirty="0" smtClean="0">
                <a:solidFill>
                  <a:prstClr val="black"/>
                </a:solidFill>
              </a:rPr>
              <a:t>Τι </a:t>
            </a:r>
            <a:r>
              <a:rPr lang="el-GR" sz="4000" b="1" i="1" dirty="0">
                <a:solidFill>
                  <a:prstClr val="black"/>
                </a:solidFill>
              </a:rPr>
              <a:t>πετάμε στα </a:t>
            </a:r>
            <a:r>
              <a:rPr lang="el-GR" sz="4000" b="1" i="1" dirty="0" smtClean="0">
                <a:solidFill>
                  <a:prstClr val="black"/>
                </a:solidFill>
              </a:rPr>
              <a:t>σκουπίδια;</a:t>
            </a:r>
            <a:endParaRPr lang="el-GR" sz="4000" i="1" dirty="0"/>
          </a:p>
        </p:txBody>
      </p:sp>
      <p:sp>
        <p:nvSpPr>
          <p:cNvPr id="3" name="Θέση περιεχομένου 2"/>
          <p:cNvSpPr>
            <a:spLocks noGrp="1"/>
          </p:cNvSpPr>
          <p:nvPr>
            <p:ph idx="1"/>
          </p:nvPr>
        </p:nvSpPr>
        <p:spPr>
          <a:xfrm>
            <a:off x="357158" y="982439"/>
            <a:ext cx="8572560" cy="5446957"/>
          </a:xfrm>
          <a:solidFill>
            <a:schemeClr val="accent3">
              <a:lumMod val="40000"/>
              <a:lumOff val="60000"/>
            </a:schemeClr>
          </a:solidFill>
        </p:spPr>
        <p:txBody>
          <a:bodyPr>
            <a:noAutofit/>
          </a:bodyPr>
          <a:lstStyle/>
          <a:p>
            <a:r>
              <a:rPr lang="el-GR" sz="2400" b="1" i="1" dirty="0">
                <a:solidFill>
                  <a:prstClr val="black"/>
                </a:solidFill>
                <a:ea typeface="+mj-ea"/>
                <a:cs typeface="+mj-cs"/>
              </a:rPr>
              <a:t>Το 20-30% είναι συσκευασίες. </a:t>
            </a:r>
            <a:endParaRPr lang="el-GR" sz="2400" b="1" i="1" dirty="0" smtClean="0">
              <a:solidFill>
                <a:prstClr val="black"/>
              </a:solidFill>
              <a:ea typeface="+mj-ea"/>
              <a:cs typeface="+mj-cs"/>
            </a:endParaRPr>
          </a:p>
          <a:p>
            <a:pPr lvl="1">
              <a:buNone/>
            </a:pPr>
            <a:r>
              <a:rPr lang="el-GR" sz="2000" dirty="0" smtClean="0">
                <a:solidFill>
                  <a:prstClr val="black"/>
                </a:solidFill>
                <a:ea typeface="+mj-ea"/>
                <a:cs typeface="+mj-cs"/>
              </a:rPr>
              <a:t>	Ακόμα </a:t>
            </a:r>
            <a:r>
              <a:rPr lang="el-GR" sz="2000" dirty="0">
                <a:solidFill>
                  <a:prstClr val="black"/>
                </a:solidFill>
                <a:ea typeface="+mj-ea"/>
                <a:cs typeface="+mj-cs"/>
              </a:rPr>
              <a:t>και αν επιλέγουμε προϊόντα με λιγότερη συσκευασία κάποια υλικά συσκευασίας πάντα θα φτάνουν στο σπίτι μας και πάντα θα γεμίζουν με τον όγκο τους τον κάδο σκουπιδιών μας</a:t>
            </a:r>
            <a:r>
              <a:rPr lang="el-GR" sz="2000" dirty="0" smtClean="0">
                <a:solidFill>
                  <a:prstClr val="black"/>
                </a:solidFill>
                <a:ea typeface="+mj-ea"/>
                <a:cs typeface="+mj-cs"/>
              </a:rPr>
              <a:t>.</a:t>
            </a:r>
          </a:p>
          <a:p>
            <a:r>
              <a:rPr lang="el-GR" sz="2400" b="1" i="1" dirty="0" smtClean="0">
                <a:solidFill>
                  <a:prstClr val="black"/>
                </a:solidFill>
                <a:ea typeface="+mj-ea"/>
                <a:cs typeface="+mj-cs"/>
              </a:rPr>
              <a:t>Το </a:t>
            </a:r>
            <a:r>
              <a:rPr lang="el-GR" sz="2400" b="1" i="1" dirty="0">
                <a:solidFill>
                  <a:prstClr val="black"/>
                </a:solidFill>
                <a:ea typeface="+mj-ea"/>
                <a:cs typeface="+mj-cs"/>
              </a:rPr>
              <a:t>40-45% είναι οργανικά απόβλητα. </a:t>
            </a:r>
            <a:endParaRPr lang="el-GR" sz="2400" b="1" i="1" dirty="0" smtClean="0">
              <a:solidFill>
                <a:prstClr val="black"/>
              </a:solidFill>
              <a:ea typeface="+mj-ea"/>
              <a:cs typeface="+mj-cs"/>
            </a:endParaRPr>
          </a:p>
          <a:p>
            <a:pPr lvl="1">
              <a:buNone/>
            </a:pPr>
            <a:r>
              <a:rPr lang="el-GR" sz="2000" dirty="0" smtClean="0">
                <a:solidFill>
                  <a:prstClr val="black"/>
                </a:solidFill>
                <a:ea typeface="+mj-ea"/>
                <a:cs typeface="+mj-cs"/>
              </a:rPr>
              <a:t>	Φλούδες </a:t>
            </a:r>
            <a:r>
              <a:rPr lang="el-GR" sz="2000" dirty="0">
                <a:solidFill>
                  <a:prstClr val="black"/>
                </a:solidFill>
                <a:ea typeface="+mj-ea"/>
                <a:cs typeface="+mj-cs"/>
              </a:rPr>
              <a:t>λαχανικών, τσόφλια </a:t>
            </a:r>
            <a:r>
              <a:rPr lang="el-GR" sz="2000" dirty="0" err="1">
                <a:solidFill>
                  <a:prstClr val="black"/>
                </a:solidFill>
                <a:ea typeface="+mj-ea"/>
                <a:cs typeface="+mj-cs"/>
              </a:rPr>
              <a:t>αυγώ</a:t>
            </a:r>
            <a:r>
              <a:rPr lang="el-GR" sz="2000" dirty="0">
                <a:solidFill>
                  <a:prstClr val="black"/>
                </a:solidFill>
                <a:ea typeface="+mj-ea"/>
                <a:cs typeface="+mj-cs"/>
              </a:rPr>
              <a:t>, ξερά φύλλα και κλαδέματα από τις γλάστρες ή τον κήπο</a:t>
            </a:r>
            <a:r>
              <a:rPr lang="el-GR" sz="2000" dirty="0" smtClean="0">
                <a:solidFill>
                  <a:prstClr val="black"/>
                </a:solidFill>
                <a:ea typeface="+mj-ea"/>
                <a:cs typeface="+mj-cs"/>
              </a:rPr>
              <a:t>.</a:t>
            </a:r>
          </a:p>
          <a:p>
            <a:r>
              <a:rPr lang="el-GR" sz="2400" b="1" i="1" dirty="0" smtClean="0">
                <a:solidFill>
                  <a:prstClr val="black"/>
                </a:solidFill>
                <a:ea typeface="+mj-ea"/>
                <a:cs typeface="+mj-cs"/>
              </a:rPr>
              <a:t>Το </a:t>
            </a:r>
            <a:r>
              <a:rPr lang="el-GR" sz="2400" b="1" i="1" dirty="0">
                <a:solidFill>
                  <a:prstClr val="black"/>
                </a:solidFill>
                <a:ea typeface="+mj-ea"/>
                <a:cs typeface="+mj-cs"/>
              </a:rPr>
              <a:t>30% είναι χαρτί από εφημερίδες, περιοδικά, βιβλία</a:t>
            </a:r>
            <a:r>
              <a:rPr lang="el-GR" sz="2400" b="1" i="1" dirty="0" smtClean="0">
                <a:solidFill>
                  <a:prstClr val="black"/>
                </a:solidFill>
                <a:ea typeface="+mj-ea"/>
                <a:cs typeface="+mj-cs"/>
              </a:rPr>
              <a:t>.</a:t>
            </a:r>
          </a:p>
          <a:p>
            <a:pPr marL="0" indent="0">
              <a:buNone/>
            </a:pPr>
            <a:endParaRPr lang="el-GR" sz="2000" dirty="0" smtClean="0"/>
          </a:p>
          <a:p>
            <a:pPr marL="0" indent="0">
              <a:buNone/>
            </a:pPr>
            <a:r>
              <a:rPr lang="el-GR" sz="2400" dirty="0" smtClean="0"/>
              <a:t>Κατά εποχές κάνοντας ένα ξεκαθάρισμα στο σπίτι, πετάμε και άλλα υλικά όπως: </a:t>
            </a:r>
          </a:p>
          <a:p>
            <a:r>
              <a:rPr lang="el-GR" sz="2400" b="1" i="1" dirty="0" smtClean="0">
                <a:solidFill>
                  <a:prstClr val="black"/>
                </a:solidFill>
                <a:ea typeface="+mj-ea"/>
                <a:cs typeface="+mj-cs"/>
              </a:rPr>
              <a:t>ρούχα που δεν μας κάνουν πια ή είναι φθαρμένα, </a:t>
            </a:r>
          </a:p>
          <a:p>
            <a:r>
              <a:rPr lang="el-GR" sz="2400" b="1" i="1" dirty="0" smtClean="0">
                <a:solidFill>
                  <a:prstClr val="black"/>
                </a:solidFill>
                <a:ea typeface="+mj-ea"/>
                <a:cs typeface="+mj-cs"/>
              </a:rPr>
              <a:t>ηλεκτρικές συσκευές που δεν λειτουργούν ή δεν μας χρησιμεύουν πια, παιχνίδια, </a:t>
            </a:r>
            <a:r>
              <a:rPr lang="el-GR" sz="2400" b="1" i="1" dirty="0" err="1" smtClean="0">
                <a:solidFill>
                  <a:prstClr val="black"/>
                </a:solidFill>
                <a:ea typeface="+mj-ea"/>
                <a:cs typeface="+mj-cs"/>
              </a:rPr>
              <a:t>επιπλα</a:t>
            </a:r>
            <a:r>
              <a:rPr lang="el-GR" sz="2400" b="1" i="1" dirty="0" smtClean="0">
                <a:solidFill>
                  <a:prstClr val="black"/>
                </a:solidFill>
                <a:ea typeface="+mj-ea"/>
                <a:cs typeface="+mj-cs"/>
              </a:rPr>
              <a:t>.</a:t>
            </a:r>
            <a:endParaRPr lang="el-GR" sz="2400" b="1" i="1" dirty="0">
              <a:solidFill>
                <a:prstClr val="black"/>
              </a:solidFill>
              <a:ea typeface="+mj-ea"/>
              <a:cs typeface="+mj-cs"/>
            </a:endParaRPr>
          </a:p>
        </p:txBody>
      </p:sp>
    </p:spTree>
    <p:extLst>
      <p:ext uri="{BB962C8B-B14F-4D97-AF65-F5344CB8AC3E}">
        <p14:creationId xmlns="" xmlns:p14="http://schemas.microsoft.com/office/powerpoint/2010/main" val="36163461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CFFFF">
            <a:alpha val="49000"/>
          </a:srgb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571472" y="214290"/>
            <a:ext cx="8229600" cy="1143000"/>
          </a:xfrm>
        </p:spPr>
        <p:txBody>
          <a:bodyPr>
            <a:noAutofit/>
          </a:bodyPr>
          <a:lstStyle/>
          <a:p>
            <a:r>
              <a:rPr lang="el-GR" sz="4000" b="1" i="1" dirty="0" smtClean="0"/>
              <a:t>Τι προτείνουμε για τα υλικά </a:t>
            </a:r>
            <a:br>
              <a:rPr lang="el-GR" sz="4000" b="1" i="1" dirty="0" smtClean="0"/>
            </a:br>
            <a:r>
              <a:rPr lang="el-GR" sz="4000" b="1" i="1" dirty="0" smtClean="0"/>
              <a:t>που θεωρούμε σκουπίδια...</a:t>
            </a:r>
            <a:endParaRPr lang="el-GR" sz="4000" dirty="0"/>
          </a:p>
        </p:txBody>
      </p:sp>
      <p:sp>
        <p:nvSpPr>
          <p:cNvPr id="3" name="Θέση περιεχομένου 2"/>
          <p:cNvSpPr>
            <a:spLocks noGrp="1"/>
          </p:cNvSpPr>
          <p:nvPr>
            <p:ph idx="1"/>
          </p:nvPr>
        </p:nvSpPr>
        <p:spPr>
          <a:xfrm>
            <a:off x="357158" y="1571612"/>
            <a:ext cx="8429684" cy="4714908"/>
          </a:xfrm>
          <a:solidFill>
            <a:schemeClr val="accent6">
              <a:lumMod val="20000"/>
              <a:lumOff val="80000"/>
              <a:alpha val="72000"/>
            </a:schemeClr>
          </a:solidFill>
        </p:spPr>
        <p:txBody>
          <a:bodyPr>
            <a:noAutofit/>
          </a:bodyPr>
          <a:lstStyle/>
          <a:p>
            <a:pPr>
              <a:buNone/>
            </a:pPr>
            <a:r>
              <a:rPr lang="el-GR" sz="2800" b="1" dirty="0" smtClean="0"/>
              <a:t>	</a:t>
            </a:r>
            <a:r>
              <a:rPr lang="el-GR" sz="2400" b="1" i="1" dirty="0" smtClean="0">
                <a:solidFill>
                  <a:srgbClr val="FF0000"/>
                </a:solidFill>
              </a:rPr>
              <a:t>Οργανικά απόβλητα : </a:t>
            </a:r>
            <a:r>
              <a:rPr lang="el-GR" sz="2400" dirty="0" smtClean="0"/>
              <a:t>Είδος αποβλήτου που μπορούμε να το ανακυκλώσουμε στο σπίτι μας, μόνοι μας.  </a:t>
            </a:r>
          </a:p>
          <a:p>
            <a:r>
              <a:rPr lang="el-GR" sz="2400" b="1" dirty="0" smtClean="0"/>
              <a:t>Αν διαθέτουμε κήπο</a:t>
            </a:r>
            <a:r>
              <a:rPr lang="el-GR" sz="2400" dirty="0" smtClean="0"/>
              <a:t>, μπορούμε σε μια γωνιά του να εγκαταστήσουμε ένα </a:t>
            </a:r>
            <a:r>
              <a:rPr lang="el-GR" sz="2400" b="1" i="1" dirty="0" smtClean="0"/>
              <a:t>κάδο </a:t>
            </a:r>
            <a:r>
              <a:rPr lang="el-GR" sz="2400" b="1" i="1" dirty="0" err="1" smtClean="0"/>
              <a:t>κομποστοποίησης</a:t>
            </a:r>
            <a:r>
              <a:rPr lang="el-GR" sz="2400" b="1" i="1" dirty="0" smtClean="0"/>
              <a:t>.</a:t>
            </a:r>
            <a:r>
              <a:rPr lang="el-GR" sz="2400" dirty="0" smtClean="0"/>
              <a:t> </a:t>
            </a:r>
          </a:p>
          <a:p>
            <a:r>
              <a:rPr lang="el-GR" sz="2400" dirty="0" smtClean="0"/>
              <a:t>Στην αγορά υπάρχουν διάφορα μεγέθη ανάλογα με τις ανάγκες μας. Οι κάδοι δέχονται όλα τα οργανικά απόβλητα </a:t>
            </a:r>
            <a:r>
              <a:rPr lang="el-GR" sz="2400" b="1" dirty="0" smtClean="0"/>
              <a:t>εκτός από : έλαια, τυροκομικά  και κρέατα.</a:t>
            </a:r>
          </a:p>
          <a:p>
            <a:r>
              <a:rPr lang="el-GR" sz="2400" dirty="0" smtClean="0"/>
              <a:t>Κάποιοι κάδοι </a:t>
            </a:r>
            <a:r>
              <a:rPr lang="el-GR" sz="2400" dirty="0" err="1" smtClean="0"/>
              <a:t>κομποστοποίησης</a:t>
            </a:r>
            <a:r>
              <a:rPr lang="el-GR" sz="2400" dirty="0" smtClean="0"/>
              <a:t> λειτουργούν με γαιοσκώληκες, τους οποίους μπορούμε να προμηθευτούμε συνήθως από τον έμπορο που θα μας πουλήσει τον κάδο.</a:t>
            </a:r>
          </a:p>
          <a:p>
            <a:r>
              <a:rPr lang="el-GR" sz="2400" dirty="0" smtClean="0"/>
              <a:t>Άλλοι λειτουργούν με μικροοργανισμούς. </a:t>
            </a:r>
          </a:p>
          <a:p>
            <a:pPr>
              <a:buNone/>
            </a:pPr>
            <a:r>
              <a:rPr lang="el-GR" sz="2000" dirty="0" smtClean="0"/>
              <a:t>	</a:t>
            </a:r>
            <a:endParaRPr lang="el-GR" sz="2000" dirty="0"/>
          </a:p>
        </p:txBody>
      </p:sp>
    </p:spTree>
    <p:extLst>
      <p:ext uri="{BB962C8B-B14F-4D97-AF65-F5344CB8AC3E}">
        <p14:creationId xmlns="" xmlns:p14="http://schemas.microsoft.com/office/powerpoint/2010/main" val="3058835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4" name="Τίτλος 1"/>
          <p:cNvSpPr>
            <a:spLocks noGrp="1"/>
          </p:cNvSpPr>
          <p:nvPr>
            <p:ph type="title"/>
          </p:nvPr>
        </p:nvSpPr>
        <p:spPr/>
        <p:txBody>
          <a:bodyPr>
            <a:noAutofit/>
          </a:bodyPr>
          <a:lstStyle/>
          <a:p>
            <a:r>
              <a:rPr lang="el-GR" sz="4000" b="1" i="1" dirty="0" smtClean="0"/>
              <a:t>Τι προτείνουμε για τα υλικά </a:t>
            </a:r>
            <a:br>
              <a:rPr lang="el-GR" sz="4000" b="1" i="1" dirty="0" smtClean="0"/>
            </a:br>
            <a:r>
              <a:rPr lang="el-GR" sz="4000" b="1" i="1" dirty="0" smtClean="0"/>
              <a:t>που θεωρούμε σκουπίδια...</a:t>
            </a:r>
            <a:endParaRPr lang="el-GR" sz="4000" dirty="0"/>
          </a:p>
        </p:txBody>
      </p:sp>
      <p:sp>
        <p:nvSpPr>
          <p:cNvPr id="5" name="4 - TextBox"/>
          <p:cNvSpPr txBox="1"/>
          <p:nvPr/>
        </p:nvSpPr>
        <p:spPr>
          <a:xfrm>
            <a:off x="428596" y="1571612"/>
            <a:ext cx="8286776" cy="4862870"/>
          </a:xfrm>
          <a:prstGeom prst="rect">
            <a:avLst/>
          </a:prstGeom>
          <a:solidFill>
            <a:schemeClr val="accent6">
              <a:lumMod val="20000"/>
              <a:lumOff val="80000"/>
            </a:schemeClr>
          </a:solidFill>
        </p:spPr>
        <p:txBody>
          <a:bodyPr wrap="square" rtlCol="0">
            <a:spAutoFit/>
          </a:bodyPr>
          <a:lstStyle/>
          <a:p>
            <a:pPr>
              <a:buNone/>
            </a:pPr>
            <a:r>
              <a:rPr lang="el-GR" sz="2400" b="1" i="1" dirty="0" smtClean="0">
                <a:solidFill>
                  <a:srgbClr val="FF0000"/>
                </a:solidFill>
              </a:rPr>
              <a:t>Οργανικά απόβλητα : </a:t>
            </a:r>
          </a:p>
          <a:p>
            <a:pPr>
              <a:buFont typeface="Arial" pitchFamily="34" charset="0"/>
              <a:buChar char="•"/>
            </a:pPr>
            <a:r>
              <a:rPr lang="el-GR" sz="2200" b="1" dirty="0" smtClean="0"/>
              <a:t>Αν δεν διαθέτουμε κήπο, </a:t>
            </a:r>
            <a:r>
              <a:rPr lang="el-GR" sz="2200" dirty="0" smtClean="0"/>
              <a:t>μπορούμε να προμηθευτούμε έναν κάδο μικρότερης χωρητικότητας, ειδικά σχεδιασμένο για να τοποθετηθεί σε βεράντα. </a:t>
            </a:r>
          </a:p>
          <a:p>
            <a:pPr>
              <a:buFont typeface="Arial" pitchFamily="34" charset="0"/>
              <a:buChar char="•"/>
            </a:pPr>
            <a:r>
              <a:rPr lang="el-GR" sz="2200" dirty="0" smtClean="0"/>
              <a:t>Τέλος, θα μπορούσαμε να συνεννοηθούμε με τους </a:t>
            </a:r>
            <a:r>
              <a:rPr lang="el-GR" sz="2200" dirty="0" err="1" smtClean="0"/>
              <a:t>συνενοίκους</a:t>
            </a:r>
            <a:r>
              <a:rPr lang="el-GR" sz="2200" dirty="0" smtClean="0"/>
              <a:t> μας και αν δεν έχουν αντίρρηση να τοποθετηθεί ένας κάδος στον κήπο της πολυκατοικίας.</a:t>
            </a:r>
          </a:p>
          <a:p>
            <a:pPr>
              <a:buFont typeface="Arial" pitchFamily="34" charset="0"/>
              <a:buChar char="•"/>
            </a:pPr>
            <a:r>
              <a:rPr lang="el-GR" sz="2200" dirty="0" smtClean="0"/>
              <a:t>Οι κάδοι </a:t>
            </a:r>
            <a:r>
              <a:rPr lang="el-GR" sz="2200" dirty="0" err="1" smtClean="0"/>
              <a:t>κομποστοποίησης</a:t>
            </a:r>
            <a:r>
              <a:rPr lang="el-GR" sz="2200" dirty="0" smtClean="0"/>
              <a:t> χρειάζονται τη φροντίδα μας για λίγα λεπτά κάθε μέρα: ρίχνουμε τα οργανικά, κοιτάζουμε αν είναι πολύ υγρά ή πολύ ξηρά για να κάνουμε τις ανάλογες διορθωτικές κινήσεις και ανακατεύουμε λίγο το υλικό. Το προϊόν που θα παραχθεί το χρησιμοποιούμε για τις γλάστρες μας.</a:t>
            </a:r>
          </a:p>
          <a:p>
            <a:pPr>
              <a:buFont typeface="Arial" pitchFamily="34" charset="0"/>
              <a:buChar char="•"/>
            </a:pPr>
            <a:r>
              <a:rPr lang="el-GR" sz="2200" dirty="0" smtClean="0"/>
              <a:t> Επίσης, το στράγγισμα από τον κάδο βεράντας αν αραιωθεί με νερό μπορεί να χρησιμοποιηθεί ως λίπασμα.</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42910" y="1571612"/>
            <a:ext cx="8229600" cy="5072098"/>
          </a:xfrm>
        </p:spPr>
        <p:txBody>
          <a:bodyPr>
            <a:normAutofit fontScale="77500" lnSpcReduction="20000"/>
          </a:bodyPr>
          <a:lstStyle/>
          <a:p>
            <a:pPr>
              <a:buNone/>
            </a:pPr>
            <a:r>
              <a:rPr lang="el-GR" sz="3600" b="1" i="1" u="sng" dirty="0" smtClean="0">
                <a:solidFill>
                  <a:srgbClr val="FF0000"/>
                </a:solidFill>
              </a:rPr>
              <a:t>Συσκευασίες: </a:t>
            </a:r>
          </a:p>
          <a:p>
            <a:pPr>
              <a:buNone/>
            </a:pPr>
            <a:r>
              <a:rPr lang="el-GR" sz="3100" dirty="0" smtClean="0"/>
              <a:t>	Χάρτινες, πλαστικές, μεταλλικές, γυάλινες, όλες μπορούν να ανακυκλωθούν αν είστε ένας από τους τυχερούς πολίτες που ο Δήμος τους έχει ξεκινήσει πρόγραμμα συλλογής των συσκευασιών. </a:t>
            </a:r>
          </a:p>
          <a:p>
            <a:pPr>
              <a:buNone/>
            </a:pPr>
            <a:endParaRPr lang="el-GR" sz="3100" dirty="0" smtClean="0"/>
          </a:p>
          <a:p>
            <a:pPr>
              <a:buNone/>
            </a:pPr>
            <a:r>
              <a:rPr lang="el-GR" sz="3100" dirty="0" smtClean="0"/>
              <a:t>	Στην περίπτωση αυτή το μόνο που έχετε να κάνετε είναι να εντοπίσετε το κοντινότερο σημείο στο οποίο υπάρχει ο κάδος συλλογής συσκευασιών, να συλλέγετε τις συσκευασίες χωριστά από τα υπόλοιπα σκουπίδια σας και να τις μεταφέρετε στον κάδο 1 με 2 φορές την εβδομάδα. </a:t>
            </a:r>
          </a:p>
          <a:p>
            <a:pPr>
              <a:buNone/>
            </a:pPr>
            <a:endParaRPr lang="el-GR" sz="3100" dirty="0" smtClean="0"/>
          </a:p>
          <a:p>
            <a:pPr>
              <a:buNone/>
            </a:pPr>
            <a:r>
              <a:rPr lang="el-GR" sz="3100" dirty="0" smtClean="0"/>
              <a:t>	Θυμηθείτε να αδειάζετε το περιεχόμενο των συσκευασιών και να τις ξεπλένετε έτσι ώστε ο κάδος συλλογής να μην μετατρέπεται σε εστία μόλυνσης.</a:t>
            </a:r>
            <a:endParaRPr lang="el-GR" sz="3100" dirty="0"/>
          </a:p>
        </p:txBody>
      </p:sp>
      <p:sp>
        <p:nvSpPr>
          <p:cNvPr id="4" name="Τίτλος 1"/>
          <p:cNvSpPr>
            <a:spLocks noGrp="1"/>
          </p:cNvSpPr>
          <p:nvPr>
            <p:ph type="title"/>
          </p:nvPr>
        </p:nvSpPr>
        <p:spPr>
          <a:xfrm>
            <a:off x="500034" y="214290"/>
            <a:ext cx="8229600" cy="1143000"/>
          </a:xfrm>
        </p:spPr>
        <p:txBody>
          <a:bodyPr>
            <a:noAutofit/>
          </a:bodyPr>
          <a:lstStyle/>
          <a:p>
            <a:r>
              <a:rPr lang="el-GR" sz="4000" b="1" i="1" dirty="0" smtClean="0"/>
              <a:t>Τι προτείνουμε για τα υλικά </a:t>
            </a:r>
            <a:br>
              <a:rPr lang="el-GR" sz="4000" b="1" i="1" dirty="0" smtClean="0"/>
            </a:br>
            <a:r>
              <a:rPr lang="el-GR" sz="4000" b="1" i="1" dirty="0" smtClean="0"/>
              <a:t>που θεωρούμε σκουπίδια...</a:t>
            </a:r>
            <a:endParaRPr lang="el-GR" sz="4000" dirty="0"/>
          </a:p>
        </p:txBody>
      </p:sp>
    </p:spTree>
    <p:extLst>
      <p:ext uri="{BB962C8B-B14F-4D97-AF65-F5344CB8AC3E}">
        <p14:creationId xmlns="" xmlns:p14="http://schemas.microsoft.com/office/powerpoint/2010/main" val="7191377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71472" y="1643050"/>
            <a:ext cx="8229600" cy="5000660"/>
          </a:xfrm>
        </p:spPr>
        <p:txBody>
          <a:bodyPr>
            <a:noAutofit/>
          </a:bodyPr>
          <a:lstStyle/>
          <a:p>
            <a:r>
              <a:rPr lang="el-GR" sz="2800" b="1" i="1" u="sng" dirty="0" smtClean="0">
                <a:solidFill>
                  <a:srgbClr val="FF0000"/>
                </a:solidFill>
              </a:rPr>
              <a:t>Εφημερίδες, περιοδικά, χαρτί γραφής και εκτύπωσης: </a:t>
            </a:r>
          </a:p>
          <a:p>
            <a:r>
              <a:rPr lang="el-GR" sz="2400" dirty="0" smtClean="0"/>
              <a:t>Το χαρτί είναι το υλικό που οι περισσότεροι ξέρουν ότι ανακυκλώνεται. </a:t>
            </a:r>
          </a:p>
          <a:p>
            <a:r>
              <a:rPr lang="el-GR" sz="2400" dirty="0" smtClean="0"/>
              <a:t>Αρκετοί δήμοι το συλλέγουν ξεχωριστά και σε συνεργασία με εμπόρους παλαιού χάρτου το προωθούν για ανακύκλωση. </a:t>
            </a:r>
          </a:p>
          <a:p>
            <a:r>
              <a:rPr lang="el-GR" sz="2400" dirty="0" smtClean="0"/>
              <a:t>Αναζητήσετε τον κοντινότερο κάδο συλλογής χαρτιού. </a:t>
            </a:r>
          </a:p>
          <a:p>
            <a:r>
              <a:rPr lang="el-GR" sz="2400" dirty="0" smtClean="0"/>
              <a:t>Αν πάλι δεν βρείτε, αφήνετε τις εφημερίδες και τα περιοδικό δεμένα δίπλα στον κάδο σκουπιδιών. </a:t>
            </a:r>
          </a:p>
          <a:p>
            <a:r>
              <a:rPr lang="el-GR" sz="2400" dirty="0" smtClean="0"/>
              <a:t>Πολλά σούπερ μάρκετ μαζεύουν χωριστά τα χαρτοκιβώτια, τα οποία συλλέγει ο έμπορος με τον οποίο συνεργάζονται και  αφήστε και το δικό σας χαρτί.</a:t>
            </a:r>
            <a:endParaRPr lang="el-GR" sz="2400" dirty="0"/>
          </a:p>
        </p:txBody>
      </p:sp>
      <p:sp>
        <p:nvSpPr>
          <p:cNvPr id="4" name="Τίτλος 1"/>
          <p:cNvSpPr>
            <a:spLocks noGrp="1"/>
          </p:cNvSpPr>
          <p:nvPr>
            <p:ph type="title"/>
          </p:nvPr>
        </p:nvSpPr>
        <p:spPr>
          <a:xfrm>
            <a:off x="500034" y="214290"/>
            <a:ext cx="8229600" cy="1143000"/>
          </a:xfrm>
        </p:spPr>
        <p:txBody>
          <a:bodyPr>
            <a:noAutofit/>
          </a:bodyPr>
          <a:lstStyle/>
          <a:p>
            <a:r>
              <a:rPr lang="el-GR" sz="4000" b="1" i="1" dirty="0" smtClean="0"/>
              <a:t>Τι προτείνουμε για τα υλικά </a:t>
            </a:r>
            <a:br>
              <a:rPr lang="el-GR" sz="4000" b="1" i="1" dirty="0" smtClean="0"/>
            </a:br>
            <a:r>
              <a:rPr lang="el-GR" sz="4000" b="1" i="1" dirty="0" smtClean="0"/>
              <a:t>που θεωρούμε σκουπίδια...</a:t>
            </a:r>
            <a:endParaRPr lang="el-GR" sz="4000" dirty="0"/>
          </a:p>
        </p:txBody>
      </p:sp>
    </p:spTree>
    <p:extLst>
      <p:ext uri="{BB962C8B-B14F-4D97-AF65-F5344CB8AC3E}">
        <p14:creationId xmlns="" xmlns:p14="http://schemas.microsoft.com/office/powerpoint/2010/main" val="5325842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CFFCC">
            <a:alpha val="60000"/>
          </a:srgbClr>
        </a:solidFill>
        <a:effectLst/>
      </p:bgPr>
    </p:bg>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00034" y="1500174"/>
            <a:ext cx="8229600" cy="4525963"/>
          </a:xfrm>
          <a:solidFill>
            <a:schemeClr val="accent2">
              <a:lumMod val="40000"/>
              <a:lumOff val="60000"/>
              <a:alpha val="60000"/>
            </a:schemeClr>
          </a:solidFill>
        </p:spPr>
        <p:txBody>
          <a:bodyPr>
            <a:noAutofit/>
          </a:bodyPr>
          <a:lstStyle/>
          <a:p>
            <a:r>
              <a:rPr lang="el-GR" sz="2800" b="1" i="1" u="sng" dirty="0" smtClean="0">
                <a:solidFill>
                  <a:srgbClr val="FF0000"/>
                </a:solidFill>
              </a:rPr>
              <a:t>Ηλεκτρικές και ηλεκτρονικές συσκευές:</a:t>
            </a:r>
            <a:r>
              <a:rPr lang="el-GR" sz="2800" b="1" i="1" dirty="0" smtClean="0">
                <a:solidFill>
                  <a:srgbClr val="FF0000"/>
                </a:solidFill>
              </a:rPr>
              <a:t> </a:t>
            </a:r>
          </a:p>
          <a:p>
            <a:r>
              <a:rPr lang="el-GR" sz="2400" dirty="0" smtClean="0"/>
              <a:t>Μπορούν να επισκευασθούν; Ειδικά για μεγάλες συσκευές τύπου  πλυντήρια και κουζίνες, συμφέρει να τις επιδιορθώσετε και να τις κρατήσετε για μερικά χρόνια ακόμα. </a:t>
            </a:r>
          </a:p>
          <a:p>
            <a:r>
              <a:rPr lang="el-GR" sz="2400" dirty="0" smtClean="0"/>
              <a:t>Αν δεν εξυπηρετούν πια και απλώς σας πιάνουν χώρο, ενημερώστε γνωστούς, φίλους, γείτονες ότι θέλετε να τις χαρίσετε. Κάτι που είναι άχρηστο για εμάς μπορεί να είναι απαραίτητο για άλλους. </a:t>
            </a:r>
          </a:p>
          <a:p>
            <a:r>
              <a:rPr lang="el-GR" sz="2400" dirty="0" smtClean="0"/>
              <a:t>Αν πάλι η μόνη λύση είναι να τις ξεφορτωθείτε, προσπαθήστε να τις στείλετε για ανακύκλωση.</a:t>
            </a:r>
          </a:p>
        </p:txBody>
      </p:sp>
      <p:sp>
        <p:nvSpPr>
          <p:cNvPr id="4" name="Τίτλος 1"/>
          <p:cNvSpPr>
            <a:spLocks noGrp="1"/>
          </p:cNvSpPr>
          <p:nvPr>
            <p:ph type="title"/>
          </p:nvPr>
        </p:nvSpPr>
        <p:spPr>
          <a:xfrm>
            <a:off x="500034" y="214290"/>
            <a:ext cx="8229600" cy="1143000"/>
          </a:xfrm>
        </p:spPr>
        <p:txBody>
          <a:bodyPr>
            <a:noAutofit/>
          </a:bodyPr>
          <a:lstStyle/>
          <a:p>
            <a:r>
              <a:rPr lang="el-GR" sz="4000" b="1" i="1" dirty="0" smtClean="0"/>
              <a:t>Τι προτείνουμε για τα υλικά </a:t>
            </a:r>
            <a:br>
              <a:rPr lang="el-GR" sz="4000" b="1" i="1" dirty="0" smtClean="0"/>
            </a:br>
            <a:r>
              <a:rPr lang="el-GR" sz="4000" b="1" i="1" dirty="0" smtClean="0"/>
              <a:t>που θεωρούμε σκουπίδια...</a:t>
            </a:r>
            <a:endParaRPr lang="el-GR" sz="4000" dirty="0"/>
          </a:p>
        </p:txBody>
      </p:sp>
    </p:spTree>
    <p:extLst>
      <p:ext uri="{BB962C8B-B14F-4D97-AF65-F5344CB8AC3E}">
        <p14:creationId xmlns="" xmlns:p14="http://schemas.microsoft.com/office/powerpoint/2010/main" val="3468324611"/>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738</Words>
  <Application>Microsoft Office PowerPoint</Application>
  <PresentationFormat>Προβολή στην οθόνη (4:3)</PresentationFormat>
  <Paragraphs>78</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Θέμα του Office</vt:lpstr>
      <vt:lpstr>ΜΠΟΡΟΥΜΕ ΝΑ ΜΕΙΩΣΟΥΜΕ ΤΑ ΣΚΟΥΠΙΔΙΑ;</vt:lpstr>
      <vt:lpstr>Τα σκουπίδια που φεύγουν κάθε μέρα από ένα σπίτι, με προορισμό κάποιο χώρο ανεξέλεγκτης ή στην καλύτερη περίπτωση υγειονομικής ταφής,  θα μπορούσαν να μειωθούν : α) κατά 60-70% αν γίνονταν κάποιες σχετικά απλές και εύκολες προσπάθειες και  β) κατά 80-90% όταν αναπτυχθούν όλες οι δυνατότητες που μπορεί να υπάρχουν σε επίπεδο Δήμου. Τα περισσότερα από τα σκουπίδια μας θα μπορούσαν είτε να επαναχρησιμοποιηθούν, είτε να ανακυκλωθούν.</vt:lpstr>
      <vt:lpstr>Βέβαια, βασική προϋπόθεση για τη μείωση των αποβλήτων είναι η κριτική μας στάση ως καταναλωτές. Τα κριτήρια δηλαδή σύμφωνα με τα οποία επιλέγουμε κάποια προϊόντα, όπως για παράδειγμα:</vt:lpstr>
      <vt:lpstr>Τι πετάμε στα σκουπίδια;</vt:lpstr>
      <vt:lpstr>Τι προτείνουμε για τα υλικά  που θεωρούμε σκουπίδια...</vt:lpstr>
      <vt:lpstr>Τι προτείνουμε για τα υλικά  που θεωρούμε σκουπίδια...</vt:lpstr>
      <vt:lpstr>Τι προτείνουμε για τα υλικά  που θεωρούμε σκουπίδια...</vt:lpstr>
      <vt:lpstr>Τι προτείνουμε για τα υλικά  που θεωρούμε σκουπίδια...</vt:lpstr>
      <vt:lpstr>Τι προτείνουμε για τα υλικά  που θεωρούμε σκουπίδια...</vt:lpstr>
      <vt:lpstr>Τι προτείνουμε για τα υλικά  που θεωρούμε σκουπίδια...</vt:lpstr>
      <vt:lpstr>Τι προτείνουμε για τα υλικά  που θεωρούμε σκουπίδια...</vt:lpstr>
      <vt:lpstr>Τι προτείνουμε για τα υλικά  που θεωρούμε σκουπίδια...</vt:lpstr>
      <vt:lpstr>Τι προτείνουμε για τα υλικά  που θεωρούμε σκουπίδια...</vt:lpstr>
      <vt:lpstr>ΕΠΙΜΕΛΕΙΑ  ΠΑΡΟΥΣΙΑΣΗΣ: ΜΙΧΑΕΛΑ  ΡΟΥΣΑΚΗ</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ΠΩΣ ΜΠΟΡΟΥΜΕ ΝΑ ΜΕΙΩΣΟΥΜΕ ΤΑ ΣΚΟΥΠΙΔΙΑ;</dc:title>
  <dc:creator>grousakis</dc:creator>
  <cp:lastModifiedBy>γεομα</cp:lastModifiedBy>
  <cp:revision>20</cp:revision>
  <dcterms:created xsi:type="dcterms:W3CDTF">2017-04-24T18:18:11Z</dcterms:created>
  <dcterms:modified xsi:type="dcterms:W3CDTF">2017-05-17T22:15:12Z</dcterms:modified>
</cp:coreProperties>
</file>