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295D80F-FAD5-49B6-9A1A-D5F78EE3BFED}" type="datetimeFigureOut">
              <a:rPr lang="el-GR" smtClean="0"/>
              <a:pPr/>
              <a:t>18/5/2017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1007B99-DCA8-43FB-8257-2FAE8505A2C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5D80F-FAD5-49B6-9A1A-D5F78EE3BFED}" type="datetimeFigureOut">
              <a:rPr lang="el-GR" smtClean="0"/>
              <a:pPr/>
              <a:t>18/5/2017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07B99-DCA8-43FB-8257-2FAE8505A2C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solidFill>
                  <a:srgbClr val="FF0000"/>
                </a:solidFill>
              </a:rPr>
              <a:t>Λάθη που κάνουμε στην ανακύκλωση </a:t>
            </a:r>
            <a:endParaRPr lang="el-GR" b="1" i="1" dirty="0">
              <a:solidFill>
                <a:srgbClr val="FF0000"/>
              </a:solidFill>
            </a:endParaRPr>
          </a:p>
        </p:txBody>
      </p:sp>
      <p:pic>
        <p:nvPicPr>
          <p:cNvPr id="5" name="4 - Θέση περιεχομένου" descr="ANAKYKLOSI_MAGNISIAS_DRAKOS_GIORGOS_c07027e6818240eb852678ea3992bdeb.jpg"/>
          <p:cNvPicPr>
            <a:picLocks noGrp="1" noChangeAspect="1"/>
          </p:cNvPicPr>
          <p:nvPr>
            <p:ph idx="1"/>
          </p:nvPr>
        </p:nvPicPr>
        <p:blipFill>
          <a:blip r:embed="rId3"/>
          <a:stretch>
            <a:fillRect/>
          </a:stretch>
        </p:blipFill>
        <p:spPr>
          <a:xfrm>
            <a:off x="1339169" y="1600200"/>
            <a:ext cx="6465661"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a:solidFill>
                  <a:srgbClr val="FF0000"/>
                </a:solidFill>
              </a:rPr>
              <a:t>Δισκάκια CD, DVD και </a:t>
            </a:r>
            <a:r>
              <a:rPr lang="el-GR" b="1" i="1" dirty="0" smtClean="0">
                <a:solidFill>
                  <a:srgbClr val="FF0000"/>
                </a:solidFill>
              </a:rPr>
              <a:t>βιντεοκασέτες</a:t>
            </a:r>
            <a:endParaRPr lang="el-GR" dirty="0"/>
          </a:p>
        </p:txBody>
      </p:sp>
      <p:pic>
        <p:nvPicPr>
          <p:cNvPr id="4" name="3 - Εικόνα" descr="71dgGyqRgyL._AA1500_.jpg"/>
          <p:cNvPicPr>
            <a:picLocks noChangeAspect="1"/>
          </p:cNvPicPr>
          <p:nvPr/>
        </p:nvPicPr>
        <p:blipFill>
          <a:blip r:embed="rId2"/>
          <a:stretch>
            <a:fillRect/>
          </a:stretch>
        </p:blipFill>
        <p:spPr>
          <a:xfrm>
            <a:off x="2643174" y="4429132"/>
            <a:ext cx="3562350" cy="2228850"/>
          </a:xfrm>
          <a:prstGeom prst="rect">
            <a:avLst/>
          </a:prstGeom>
        </p:spPr>
      </p:pic>
      <p:sp>
        <p:nvSpPr>
          <p:cNvPr id="5" name="4 - TextBox"/>
          <p:cNvSpPr txBox="1"/>
          <p:nvPr/>
        </p:nvSpPr>
        <p:spPr>
          <a:xfrm>
            <a:off x="214282" y="1548854"/>
            <a:ext cx="8572560" cy="2954655"/>
          </a:xfrm>
          <a:prstGeom prst="rect">
            <a:avLst/>
          </a:prstGeom>
          <a:noFill/>
        </p:spPr>
        <p:txBody>
          <a:bodyPr wrap="square" rtlCol="0">
            <a:spAutoFit/>
          </a:bodyPr>
          <a:lstStyle/>
          <a:p>
            <a:pPr algn="ctr">
              <a:buNone/>
            </a:pPr>
            <a:r>
              <a:rPr lang="el-GR" sz="2400" dirty="0" smtClean="0"/>
              <a:t>Παρότι κατασκευάζονται κατά κύριο λόγο από αλουμίνιο, τα ψηφιακά δισκάκια ή οι παλιές μας βιντεοκασέτες περιέχουν πολλές προσμείξεις, καθιστώντας αδύνατη την άμεση ανακύκλωσή τους. Το ίδιο ισχύει και για τις βιντεοκασέτες (όσες έχουν απομείνει). Αν θέλουμε να απαλλαγούμε από αυτά χωρίς να επιβαρύνουμε το περιβάλλον πρέπει να επικοινωνήσουμε με την Ανακύκλωση Α.Ε..</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a:solidFill>
                  <a:srgbClr val="FF0000"/>
                </a:solidFill>
              </a:rPr>
              <a:t>Καλαμάκια και πλαστικά </a:t>
            </a:r>
            <a:r>
              <a:rPr lang="el-GR" b="1" i="1" dirty="0" smtClean="0">
                <a:solidFill>
                  <a:srgbClr val="FF0000"/>
                </a:solidFill>
              </a:rPr>
              <a:t>μαχαιροπίρουνα</a:t>
            </a:r>
            <a:endParaRPr lang="el-GR" b="1" i="1" dirty="0">
              <a:solidFill>
                <a:srgbClr val="FF0000"/>
              </a:solidFill>
            </a:endParaRPr>
          </a:p>
        </p:txBody>
      </p:sp>
      <p:pic>
        <p:nvPicPr>
          <p:cNvPr id="4" name="3 - Εικόνα" descr="straws-carriers.jpg"/>
          <p:cNvPicPr>
            <a:picLocks noChangeAspect="1"/>
          </p:cNvPicPr>
          <p:nvPr/>
        </p:nvPicPr>
        <p:blipFill>
          <a:blip r:embed="rId2"/>
          <a:stretch>
            <a:fillRect/>
          </a:stretch>
        </p:blipFill>
        <p:spPr>
          <a:xfrm>
            <a:off x="2071670" y="3000372"/>
            <a:ext cx="5286412" cy="3466468"/>
          </a:xfrm>
          <a:prstGeom prst="rect">
            <a:avLst/>
          </a:prstGeom>
        </p:spPr>
      </p:pic>
      <p:sp>
        <p:nvSpPr>
          <p:cNvPr id="5" name="4 - TextBox"/>
          <p:cNvSpPr txBox="1"/>
          <p:nvPr/>
        </p:nvSpPr>
        <p:spPr>
          <a:xfrm>
            <a:off x="1214414" y="1714488"/>
            <a:ext cx="7215238" cy="1077218"/>
          </a:xfrm>
          <a:prstGeom prst="rect">
            <a:avLst/>
          </a:prstGeom>
          <a:noFill/>
        </p:spPr>
        <p:txBody>
          <a:bodyPr wrap="square" rtlCol="0">
            <a:spAutoFit/>
          </a:bodyPr>
          <a:lstStyle/>
          <a:p>
            <a:pPr marL="342900" indent="-342900" algn="ctr">
              <a:spcBef>
                <a:spcPct val="20000"/>
              </a:spcBef>
            </a:pPr>
            <a:r>
              <a:rPr lang="el-GR" sz="3200" dirty="0" smtClean="0"/>
              <a:t>Παρότι πλαστικά, τα συγκεκριμένα υλικά μιας χρήσης δεν ανακυκλώνονται.</a:t>
            </a:r>
            <a:endParaRPr lang="el-GR"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b="1" i="1" dirty="0">
                <a:solidFill>
                  <a:srgbClr val="FF0000"/>
                </a:solidFill>
              </a:rPr>
              <a:t>Πλαστικά έπιπλα</a:t>
            </a:r>
          </a:p>
        </p:txBody>
      </p:sp>
      <p:pic>
        <p:nvPicPr>
          <p:cNvPr id="4" name="3 - Εικόνα" descr="db1a6931123cf5b7e481e580102696e9.jpg"/>
          <p:cNvPicPr>
            <a:picLocks noChangeAspect="1"/>
          </p:cNvPicPr>
          <p:nvPr/>
        </p:nvPicPr>
        <p:blipFill>
          <a:blip r:embed="rId2"/>
          <a:stretch>
            <a:fillRect/>
          </a:stretch>
        </p:blipFill>
        <p:spPr>
          <a:xfrm>
            <a:off x="4214810" y="1714488"/>
            <a:ext cx="4719646" cy="3214710"/>
          </a:xfrm>
          <a:prstGeom prst="rect">
            <a:avLst/>
          </a:prstGeom>
        </p:spPr>
      </p:pic>
      <p:sp>
        <p:nvSpPr>
          <p:cNvPr id="5" name="4 - TextBox"/>
          <p:cNvSpPr txBox="1"/>
          <p:nvPr/>
        </p:nvSpPr>
        <p:spPr>
          <a:xfrm>
            <a:off x="285720" y="1571612"/>
            <a:ext cx="3429024" cy="3816429"/>
          </a:xfrm>
          <a:prstGeom prst="rect">
            <a:avLst/>
          </a:prstGeom>
          <a:noFill/>
        </p:spPr>
        <p:txBody>
          <a:bodyPr wrap="square" rtlCol="0">
            <a:spAutoFit/>
          </a:bodyPr>
          <a:lstStyle/>
          <a:p>
            <a:pPr algn="just"/>
            <a:r>
              <a:rPr lang="el-GR" sz="2200" dirty="0" smtClean="0"/>
              <a:t>Οι μπλε κάδοι ανακύκλωσης δεν είναι κατάλληλοι για πλαστικά έπιπλα, παρά μόνο για υλικά συσκευασίας. Τα ογκώδη πλαστικά αντικείμενα, τα οποία συχνά περιέχουν και άλλα υλικά, πρέπει να κατευθύνονται στα κέντρα συγκέντρωσης ογκωδών αντικειμένων. </a:t>
            </a:r>
            <a:endParaRPr lang="el-GR" sz="2000" dirty="0"/>
          </a:p>
        </p:txBody>
      </p:sp>
      <p:sp>
        <p:nvSpPr>
          <p:cNvPr id="7" name="6 - TextBox"/>
          <p:cNvSpPr txBox="1"/>
          <p:nvPr/>
        </p:nvSpPr>
        <p:spPr>
          <a:xfrm>
            <a:off x="285720" y="5392838"/>
            <a:ext cx="8501122" cy="1107996"/>
          </a:xfrm>
          <a:prstGeom prst="rect">
            <a:avLst/>
          </a:prstGeom>
          <a:noFill/>
        </p:spPr>
        <p:txBody>
          <a:bodyPr wrap="square" rtlCol="0">
            <a:spAutoFit/>
          </a:bodyPr>
          <a:lstStyle/>
          <a:p>
            <a:pPr algn="just"/>
            <a:r>
              <a:rPr lang="el-GR" sz="2200" dirty="0" smtClean="0"/>
              <a:t>Σχεδόν όλοι οι δήμοι διαθέτουν τέτοια κέντρα, μάλιστα κάποιοι παραλαμβάνουν με δικά τους οχήματα τέτοια απορρίμματα από το σπίτι μας με ένα τηλεφώνημα.</a:t>
            </a:r>
            <a:endParaRPr lang="el-GR"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a:solidFill>
                  <a:srgbClr val="FF0000"/>
                </a:solidFill>
              </a:rPr>
              <a:t>Συρμάτινες </a:t>
            </a:r>
            <a:r>
              <a:rPr lang="el-GR" b="1" i="1" dirty="0" smtClean="0">
                <a:solidFill>
                  <a:srgbClr val="FF0000"/>
                </a:solidFill>
              </a:rPr>
              <a:t>κρεμάστρες</a:t>
            </a:r>
            <a:endParaRPr lang="el-GR" b="1" i="1" dirty="0">
              <a:solidFill>
                <a:srgbClr val="FF0000"/>
              </a:solidFill>
            </a:endParaRPr>
          </a:p>
        </p:txBody>
      </p:sp>
      <p:pic>
        <p:nvPicPr>
          <p:cNvPr id="4" name="3 - Εικόνα" descr="TR_KREMASTRES.jpg"/>
          <p:cNvPicPr>
            <a:picLocks noChangeAspect="1"/>
          </p:cNvPicPr>
          <p:nvPr/>
        </p:nvPicPr>
        <p:blipFill>
          <a:blip r:embed="rId2"/>
          <a:stretch>
            <a:fillRect/>
          </a:stretch>
        </p:blipFill>
        <p:spPr>
          <a:xfrm>
            <a:off x="2643174" y="3214686"/>
            <a:ext cx="3396343" cy="3396343"/>
          </a:xfrm>
          <a:prstGeom prst="rect">
            <a:avLst/>
          </a:prstGeom>
        </p:spPr>
      </p:pic>
      <p:sp>
        <p:nvSpPr>
          <p:cNvPr id="5" name="4 - TextBox"/>
          <p:cNvSpPr txBox="1"/>
          <p:nvPr/>
        </p:nvSpPr>
        <p:spPr>
          <a:xfrm>
            <a:off x="214282" y="1571612"/>
            <a:ext cx="8572560" cy="1846659"/>
          </a:xfrm>
          <a:prstGeom prst="rect">
            <a:avLst/>
          </a:prstGeom>
          <a:noFill/>
        </p:spPr>
        <p:txBody>
          <a:bodyPr wrap="square" rtlCol="0">
            <a:spAutoFit/>
          </a:bodyPr>
          <a:lstStyle/>
          <a:p>
            <a:pPr algn="ctr"/>
            <a:r>
              <a:rPr lang="el-GR" sz="2400" dirty="0" smtClean="0"/>
              <a:t> Οι περισσότερες έχουν και πλαστικά μέρη με αποτέλεσμα να υπάρχει κίνδυνος ανάμειξης των δυο υλικών. Αν έχουμε την υπομονή, διαχωρίζουμε τα υλικά και τα πετάμε ξεχωριστά στον κάδο.</a:t>
            </a:r>
          </a:p>
          <a:p>
            <a:pPr algn="ct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rgbClr val="FF0000"/>
                </a:solidFill>
              </a:rPr>
              <a:t>Τηλεκάρτες</a:t>
            </a:r>
            <a:endParaRPr lang="el-GR" i="1" dirty="0">
              <a:solidFill>
                <a:srgbClr val="FF0000"/>
              </a:solidFill>
            </a:endParaRPr>
          </a:p>
        </p:txBody>
      </p:sp>
      <p:pic>
        <p:nvPicPr>
          <p:cNvPr id="4" name="3 - Εικόνα" descr="tilekarta06a.JPG"/>
          <p:cNvPicPr>
            <a:picLocks noChangeAspect="1"/>
          </p:cNvPicPr>
          <p:nvPr/>
        </p:nvPicPr>
        <p:blipFill>
          <a:blip r:embed="rId2"/>
          <a:stretch>
            <a:fillRect/>
          </a:stretch>
        </p:blipFill>
        <p:spPr>
          <a:xfrm>
            <a:off x="2000232" y="3000372"/>
            <a:ext cx="5143500" cy="3333750"/>
          </a:xfrm>
          <a:prstGeom prst="rect">
            <a:avLst/>
          </a:prstGeom>
        </p:spPr>
      </p:pic>
      <p:sp>
        <p:nvSpPr>
          <p:cNvPr id="5" name="4 - TextBox"/>
          <p:cNvSpPr txBox="1"/>
          <p:nvPr/>
        </p:nvSpPr>
        <p:spPr>
          <a:xfrm>
            <a:off x="785786" y="1357298"/>
            <a:ext cx="7715304" cy="1846659"/>
          </a:xfrm>
          <a:prstGeom prst="rect">
            <a:avLst/>
          </a:prstGeom>
          <a:noFill/>
        </p:spPr>
        <p:txBody>
          <a:bodyPr wrap="square" rtlCol="0">
            <a:spAutoFit/>
          </a:bodyPr>
          <a:lstStyle/>
          <a:p>
            <a:pPr algn="ctr"/>
            <a:r>
              <a:rPr lang="el-GR" sz="2400" dirty="0" smtClean="0"/>
              <a:t>Δεν θεωρούνται συσκευασίες γι' αυτό και δεν πρέπει να μπαίνουν στους μπλε κάδους. Αξίζει να σημειωθεί ότι το κόστος ανακύκλωσής τους είναι μεγαλύτερο από το κόστος παραγωγής</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a:solidFill>
                  <a:srgbClr val="FF0000"/>
                </a:solidFill>
              </a:rPr>
              <a:t>Καπάκια από πλαστικά μπουκάλια</a:t>
            </a:r>
            <a:endParaRPr lang="el-GR" i="1" dirty="0">
              <a:solidFill>
                <a:srgbClr val="FF0000"/>
              </a:solidFill>
            </a:endParaRPr>
          </a:p>
        </p:txBody>
      </p:sp>
      <p:pic>
        <p:nvPicPr>
          <p:cNvPr id="4" name="3 - Εικόνα" descr="43de1f82a09dcb76d466593ea2fd7266_L.jpg"/>
          <p:cNvPicPr>
            <a:picLocks noChangeAspect="1"/>
          </p:cNvPicPr>
          <p:nvPr/>
        </p:nvPicPr>
        <p:blipFill>
          <a:blip r:embed="rId2"/>
          <a:stretch>
            <a:fillRect/>
          </a:stretch>
        </p:blipFill>
        <p:spPr>
          <a:xfrm>
            <a:off x="1643042" y="2928934"/>
            <a:ext cx="5810250" cy="3495675"/>
          </a:xfrm>
          <a:prstGeom prst="rect">
            <a:avLst/>
          </a:prstGeom>
        </p:spPr>
      </p:pic>
      <p:sp>
        <p:nvSpPr>
          <p:cNvPr id="5" name="4 - TextBox"/>
          <p:cNvSpPr txBox="1"/>
          <p:nvPr/>
        </p:nvSpPr>
        <p:spPr>
          <a:xfrm>
            <a:off x="428596" y="1428736"/>
            <a:ext cx="8215370" cy="1938992"/>
          </a:xfrm>
          <a:prstGeom prst="rect">
            <a:avLst/>
          </a:prstGeom>
          <a:noFill/>
        </p:spPr>
        <p:txBody>
          <a:bodyPr wrap="square" rtlCol="0">
            <a:spAutoFit/>
          </a:bodyPr>
          <a:lstStyle/>
          <a:p>
            <a:pPr algn="ctr"/>
            <a:r>
              <a:rPr lang="el-GR" sz="2400" dirty="0" smtClean="0"/>
              <a:t>Ενώ τα πλαστικά μπουκάλια είναι βασικό ανακυκλώσιμο υλικό, τα καπάκια τους ανακυκλώνονται με διαφορετικό τρόπο. Αφαιρούμε λοιπόν τα καπάκια και τα πετάμε ξεχωριστά στον μπλε κάδο.</a:t>
            </a:r>
          </a:p>
          <a:p>
            <a:pPr algn="ctr"/>
            <a:endParaRPr lang="el-G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i="1" dirty="0">
                <a:solidFill>
                  <a:srgbClr val="FF0000"/>
                </a:solidFill>
              </a:rPr>
              <a:t>Κουτιά χυμών</a:t>
            </a:r>
            <a:endParaRPr lang="el-GR" sz="4000" i="1" dirty="0">
              <a:solidFill>
                <a:srgbClr val="FF0000"/>
              </a:solidFill>
            </a:endParaRPr>
          </a:p>
        </p:txBody>
      </p:sp>
      <p:pic>
        <p:nvPicPr>
          <p:cNvPr id="4" name="3 - Εικόνα" descr="temaxia-amita.jpg"/>
          <p:cNvPicPr>
            <a:picLocks noChangeAspect="1"/>
          </p:cNvPicPr>
          <p:nvPr/>
        </p:nvPicPr>
        <p:blipFill>
          <a:blip r:embed="rId2"/>
          <a:stretch>
            <a:fillRect/>
          </a:stretch>
        </p:blipFill>
        <p:spPr>
          <a:xfrm>
            <a:off x="1785958" y="3405207"/>
            <a:ext cx="5715000" cy="2809875"/>
          </a:xfrm>
          <a:prstGeom prst="rect">
            <a:avLst/>
          </a:prstGeom>
        </p:spPr>
      </p:pic>
      <p:sp>
        <p:nvSpPr>
          <p:cNvPr id="5" name="4 - TextBox"/>
          <p:cNvSpPr txBox="1"/>
          <p:nvPr/>
        </p:nvSpPr>
        <p:spPr>
          <a:xfrm>
            <a:off x="571472" y="1428736"/>
            <a:ext cx="8001056" cy="1846659"/>
          </a:xfrm>
          <a:prstGeom prst="rect">
            <a:avLst/>
          </a:prstGeom>
          <a:noFill/>
        </p:spPr>
        <p:txBody>
          <a:bodyPr wrap="square" rtlCol="0">
            <a:spAutoFit/>
          </a:bodyPr>
          <a:lstStyle/>
          <a:p>
            <a:pPr algn="ctr"/>
            <a:r>
              <a:rPr lang="el-GR" sz="2400" dirty="0" smtClean="0"/>
              <a:t>Υπάρχουν ορισμένα κουτιά χυμών που δεν ανακυκλώνονται, λόγω του συνδυασμού πλαστικού και χαρτονιού. Πριν το πετάξουμε στον μπλε κάδο, πρέπει να ελέγξουμε αν φέρει την ειδική σήμανση καταλληλότητας για ανακύκλωση.</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lstStyle/>
          <a:p>
            <a:r>
              <a:rPr lang="el-GR" b="1" i="1" dirty="0" smtClean="0">
                <a:solidFill>
                  <a:srgbClr val="FF0000"/>
                </a:solidFill>
              </a:rPr>
              <a:t>Αρνητικά σημεία ανακύκλωσης</a:t>
            </a:r>
            <a:endParaRPr lang="el-GR" i="1" dirty="0">
              <a:solidFill>
                <a:srgbClr val="FF0000"/>
              </a:solidFill>
            </a:endParaRPr>
          </a:p>
        </p:txBody>
      </p:sp>
      <p:sp>
        <p:nvSpPr>
          <p:cNvPr id="6" name="1 - Τίτλος"/>
          <p:cNvSpPr txBox="1">
            <a:spLocks/>
          </p:cNvSpPr>
          <p:nvPr/>
        </p:nvSpPr>
        <p:spPr>
          <a:xfrm>
            <a:off x="214282" y="1571612"/>
            <a:ext cx="8572560" cy="4786346"/>
          </a:xfrm>
          <a:prstGeom prst="rect">
            <a:avLst/>
          </a:prstGeom>
        </p:spPr>
        <p:txBody>
          <a:bodyPr vert="horz" lIns="91440" tIns="45720" rIns="91440" bIns="45720" rtlCol="0" anchor="ctr">
            <a:normAutofit/>
          </a:bodyPr>
          <a:lstStyle/>
          <a:p>
            <a:pPr marL="742950" indent="-742950">
              <a:buFont typeface="Wingdings" pitchFamily="2" charset="2"/>
              <a:buChar char="Ø"/>
            </a:pPr>
            <a:r>
              <a:rPr lang="el-GR" sz="2400" dirty="0" smtClean="0"/>
              <a:t>Η διαδικασία της ανακύκλωσης δεν είναι απαλλαγμένη από περιβαλλοντικές </a:t>
            </a:r>
            <a:r>
              <a:rPr lang="el-GR" sz="2400" dirty="0" smtClean="0"/>
              <a:t>απειλές.</a:t>
            </a:r>
            <a:r>
              <a:rPr lang="el-GR" sz="2400" dirty="0" smtClean="0"/>
              <a:t> </a:t>
            </a:r>
          </a:p>
          <a:p>
            <a:pPr marL="742950" indent="-742950">
              <a:buFont typeface="Wingdings" pitchFamily="2" charset="2"/>
              <a:buChar char="Ø"/>
            </a:pPr>
            <a:r>
              <a:rPr lang="el-GR" sz="2400" dirty="0" smtClean="0"/>
              <a:t>Τα απόβλητα της επεξεργασίας του χαρτιού περιέχουν χημικές ουσίες π.χ. απορρυπαντικά, μελάνι. </a:t>
            </a:r>
          </a:p>
          <a:p>
            <a:pPr marL="742950" indent="-742950">
              <a:buFont typeface="Wingdings" pitchFamily="2" charset="2"/>
              <a:buChar char="Ø"/>
            </a:pPr>
            <a:r>
              <a:rPr lang="el-GR" sz="2400" dirty="0" smtClean="0"/>
              <a:t>Καταλήγουν πιθανά στη θάλασσα, δηλητηριάζοντας τη χλωρίδα και την πανίδα.</a:t>
            </a:r>
          </a:p>
          <a:p>
            <a:pPr marL="742950" indent="-742950">
              <a:buFont typeface="Wingdings" pitchFamily="2" charset="2"/>
              <a:buChar char="Ø"/>
            </a:pPr>
            <a:r>
              <a:rPr lang="el-GR" sz="2400" dirty="0" smtClean="0"/>
              <a:t>Χαρτί = έχει ουσίες όπως το νερό και δεν μπορεί να ανακυκλωθεί πολλές φορές .</a:t>
            </a:r>
          </a:p>
          <a:p>
            <a:pPr marL="742950" indent="-742950">
              <a:buFont typeface="Wingdings" pitchFamily="2" charset="2"/>
              <a:buChar char="Ø"/>
            </a:pPr>
            <a:r>
              <a:rPr lang="el-GR" sz="2400" dirty="0" smtClean="0"/>
              <a:t>Ενθαρρύνονται οι κλοπές  για ανακυκλώσιμα υλικά όπως ο χαλκός από τις γραμμές των τρένων.  </a:t>
            </a:r>
          </a:p>
          <a:p>
            <a:pPr marL="742950" indent="-742950">
              <a:buFont typeface="Wingdings" pitchFamily="2" charset="2"/>
              <a:buChar char="Ø"/>
            </a:pPr>
            <a:r>
              <a:rPr lang="el-GR" sz="2400" dirty="0" smtClean="0"/>
              <a:t>Δεν ψάχνουμε να βρούμε άλλες λύσεις </a:t>
            </a:r>
            <a:r>
              <a:rPr kumimoji="0" lang="el-GR" sz="2400" b="1" i="0" u="none" strike="noStrike" kern="1200" cap="none" spc="0" normalizeH="0" baseline="0" noProof="0" dirty="0" smtClean="0">
                <a:ln>
                  <a:noFill/>
                </a:ln>
                <a:solidFill>
                  <a:schemeClr val="tx1"/>
                </a:solidFill>
                <a:effectLst/>
                <a:uLnTx/>
                <a:uFillTx/>
                <a:ea typeface="+mj-ea"/>
                <a:cs typeface="+mj-cs"/>
              </a:rPr>
              <a:t>…</a:t>
            </a:r>
            <a:endParaRPr kumimoji="0" lang="el-GR" sz="2400" b="0" i="0" u="none" strike="noStrike" kern="1200" cap="none" spc="0" normalizeH="0" baseline="0" noProof="0" dirty="0">
              <a:ln>
                <a:noFill/>
              </a:ln>
              <a:solidFill>
                <a:schemeClr val="tx1"/>
              </a:solidFill>
              <a:effectLst/>
              <a:uLnTx/>
              <a:uFillTx/>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1143000"/>
          </a:xfrm>
        </p:spPr>
        <p:txBody>
          <a:bodyPr>
            <a:noAutofit/>
          </a:bodyPr>
          <a:lstStyle/>
          <a:p>
            <a:r>
              <a:rPr lang="el-GR" b="1" i="1" dirty="0" smtClean="0">
                <a:solidFill>
                  <a:srgbClr val="FF0000"/>
                </a:solidFill>
              </a:rPr>
              <a:t>Σας ευχαριστούμε </a:t>
            </a:r>
            <a:br>
              <a:rPr lang="el-GR" b="1" i="1" dirty="0" smtClean="0">
                <a:solidFill>
                  <a:srgbClr val="FF0000"/>
                </a:solidFill>
              </a:rPr>
            </a:br>
            <a:r>
              <a:rPr lang="el-GR" b="1" i="1" dirty="0" smtClean="0">
                <a:solidFill>
                  <a:srgbClr val="FF0000"/>
                </a:solidFill>
              </a:rPr>
              <a:t>για την προσοχή σας!!!</a:t>
            </a:r>
          </a:p>
        </p:txBody>
      </p:sp>
      <p:sp>
        <p:nvSpPr>
          <p:cNvPr id="3" name="2 - Θέση περιεχομένου"/>
          <p:cNvSpPr>
            <a:spLocks noGrp="1"/>
          </p:cNvSpPr>
          <p:nvPr>
            <p:ph idx="1"/>
          </p:nvPr>
        </p:nvSpPr>
        <p:spPr>
          <a:xfrm>
            <a:off x="1428728" y="2571744"/>
            <a:ext cx="6143668" cy="2900370"/>
          </a:xfrm>
        </p:spPr>
        <p:txBody>
          <a:bodyPr/>
          <a:lstStyle/>
          <a:p>
            <a:pPr algn="ctr"/>
            <a:r>
              <a:rPr lang="el-GR" dirty="0" smtClean="0"/>
              <a:t>Οι μαθητές: </a:t>
            </a:r>
          </a:p>
          <a:p>
            <a:pPr algn="ctr">
              <a:buNone/>
            </a:pPr>
            <a:r>
              <a:rPr lang="el-GR" dirty="0" smtClean="0"/>
              <a:t>Κωνσταντίνος </a:t>
            </a:r>
            <a:r>
              <a:rPr lang="el-GR" dirty="0" err="1" smtClean="0"/>
              <a:t>Τζαγάκης</a:t>
            </a:r>
            <a:endParaRPr lang="el-GR" dirty="0" smtClean="0"/>
          </a:p>
          <a:p>
            <a:pPr algn="ctr">
              <a:buNone/>
            </a:pPr>
            <a:r>
              <a:rPr lang="el-GR" dirty="0" smtClean="0"/>
              <a:t>Βασιλείου Καρολίνα</a:t>
            </a:r>
          </a:p>
          <a:p>
            <a:pPr algn="ctr">
              <a:buNone/>
            </a:pPr>
            <a:r>
              <a:rPr lang="el-GR" dirty="0" err="1" smtClean="0"/>
              <a:t>Αθητάκης</a:t>
            </a:r>
            <a:r>
              <a:rPr lang="el-GR" dirty="0" smtClean="0"/>
              <a:t> Αλέξανδρος</a:t>
            </a:r>
            <a:endParaRPr lang="el-GR" dirty="0" smtClean="0"/>
          </a:p>
          <a:p>
            <a:pPr algn="ct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a:solidFill>
                  <a:srgbClr val="FF0000"/>
                </a:solidFill>
              </a:rPr>
              <a:t>Σπασμένα γυαλιά</a:t>
            </a:r>
            <a:endParaRPr lang="el-GR" i="1" dirty="0">
              <a:solidFill>
                <a:srgbClr val="FF0000"/>
              </a:solidFill>
            </a:endParaRPr>
          </a:p>
        </p:txBody>
      </p:sp>
      <p:sp>
        <p:nvSpPr>
          <p:cNvPr id="3" name="2 - Θέση περιεχομένου"/>
          <p:cNvSpPr>
            <a:spLocks noGrp="1"/>
          </p:cNvSpPr>
          <p:nvPr>
            <p:ph idx="1"/>
          </p:nvPr>
        </p:nvSpPr>
        <p:spPr>
          <a:xfrm>
            <a:off x="457200" y="1500174"/>
            <a:ext cx="8229600" cy="2071701"/>
          </a:xfrm>
        </p:spPr>
        <p:txBody>
          <a:bodyPr>
            <a:normAutofit lnSpcReduction="10000"/>
          </a:bodyPr>
          <a:lstStyle/>
          <a:p>
            <a:pPr algn="ctr">
              <a:buNone/>
            </a:pPr>
            <a:r>
              <a:rPr lang="el-GR" sz="2400" dirty="0">
                <a:latin typeface="Comic Sans MS" pitchFamily="66" charset="0"/>
              </a:rPr>
              <a:t>Μπουκάλια και γυάλινες συσκευασίες ανακυκλώνονται. </a:t>
            </a:r>
            <a:endParaRPr lang="el-GR" sz="2400" dirty="0" smtClean="0">
              <a:latin typeface="Comic Sans MS" pitchFamily="66" charset="0"/>
            </a:endParaRPr>
          </a:p>
          <a:p>
            <a:pPr algn="ctr">
              <a:buNone/>
            </a:pPr>
            <a:r>
              <a:rPr lang="el-GR" sz="2400" dirty="0" smtClean="0">
                <a:latin typeface="Comic Sans MS" pitchFamily="66" charset="0"/>
              </a:rPr>
              <a:t>Αλλά </a:t>
            </a:r>
            <a:r>
              <a:rPr lang="el-GR" sz="2400" dirty="0">
                <a:latin typeface="Comic Sans MS" pitchFamily="66" charset="0"/>
              </a:rPr>
              <a:t>όχι και τα σπασμένα γυαλιά</a:t>
            </a:r>
            <a:r>
              <a:rPr lang="el-GR" sz="2400" dirty="0" smtClean="0">
                <a:latin typeface="Comic Sans MS" pitchFamily="66" charset="0"/>
              </a:rPr>
              <a:t>.</a:t>
            </a:r>
          </a:p>
          <a:p>
            <a:pPr algn="ctr">
              <a:buNone/>
            </a:pPr>
            <a:r>
              <a:rPr lang="el-GR" sz="2400" dirty="0" smtClean="0">
                <a:latin typeface="Comic Sans MS" pitchFamily="66" charset="0"/>
              </a:rPr>
              <a:t>Και </a:t>
            </a:r>
            <a:r>
              <a:rPr lang="el-GR" sz="2400" dirty="0">
                <a:latin typeface="Comic Sans MS" pitchFamily="66" charset="0"/>
              </a:rPr>
              <a:t>αυτό γιατί τη διαλογή των υλικών την κάνουν </a:t>
            </a:r>
            <a:endParaRPr lang="el-GR" sz="2400" dirty="0" smtClean="0">
              <a:latin typeface="Comic Sans MS" pitchFamily="66" charset="0"/>
            </a:endParaRPr>
          </a:p>
          <a:p>
            <a:pPr algn="ctr">
              <a:buNone/>
            </a:pPr>
            <a:r>
              <a:rPr lang="el-GR" sz="2400" dirty="0" smtClean="0">
                <a:latin typeface="Comic Sans MS" pitchFamily="66" charset="0"/>
              </a:rPr>
              <a:t>εργαζόμενοι </a:t>
            </a:r>
            <a:r>
              <a:rPr lang="el-GR" sz="2400" dirty="0">
                <a:latin typeface="Comic Sans MS" pitchFamily="66" charset="0"/>
              </a:rPr>
              <a:t>με τα χέρια και υπάρχει σοβαρός κίνδυνος </a:t>
            </a:r>
            <a:endParaRPr lang="el-GR" sz="2400" dirty="0" smtClean="0">
              <a:latin typeface="Comic Sans MS" pitchFamily="66" charset="0"/>
            </a:endParaRPr>
          </a:p>
          <a:p>
            <a:pPr algn="ctr">
              <a:buNone/>
            </a:pPr>
            <a:r>
              <a:rPr lang="el-GR" sz="2400" dirty="0" smtClean="0">
                <a:latin typeface="Comic Sans MS" pitchFamily="66" charset="0"/>
              </a:rPr>
              <a:t>τραυματισμού </a:t>
            </a:r>
            <a:r>
              <a:rPr lang="el-GR" sz="2400" dirty="0">
                <a:latin typeface="Comic Sans MS" pitchFamily="66" charset="0"/>
              </a:rPr>
              <a:t>των εργαζομένων</a:t>
            </a:r>
            <a:r>
              <a:rPr lang="el-GR" sz="2400" dirty="0"/>
              <a:t>.</a:t>
            </a:r>
          </a:p>
        </p:txBody>
      </p:sp>
      <p:pic>
        <p:nvPicPr>
          <p:cNvPr id="5" name="4 - Εικόνα" descr="broken_glass_by_ahermin-d4jqzx4.jpg"/>
          <p:cNvPicPr>
            <a:picLocks noChangeAspect="1"/>
          </p:cNvPicPr>
          <p:nvPr/>
        </p:nvPicPr>
        <p:blipFill>
          <a:blip r:embed="rId3"/>
          <a:stretch>
            <a:fillRect/>
          </a:stretch>
        </p:blipFill>
        <p:spPr>
          <a:xfrm>
            <a:off x="1571604" y="3643314"/>
            <a:ext cx="5715000" cy="2857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a:solidFill>
                  <a:srgbClr val="FF0000"/>
                </a:solidFill>
              </a:rPr>
              <a:t>Κουτιά από πίτσα, συσκευασίες έτοιμου φαγητού</a:t>
            </a:r>
            <a:endParaRPr lang="el-GR" i="1" dirty="0">
              <a:solidFill>
                <a:srgbClr val="FF0000"/>
              </a:solidFill>
            </a:endParaRPr>
          </a:p>
        </p:txBody>
      </p:sp>
      <p:sp>
        <p:nvSpPr>
          <p:cNvPr id="3" name="2 - Θέση περιεχομένου"/>
          <p:cNvSpPr>
            <a:spLocks noGrp="1"/>
          </p:cNvSpPr>
          <p:nvPr>
            <p:ph idx="1"/>
          </p:nvPr>
        </p:nvSpPr>
        <p:spPr>
          <a:xfrm>
            <a:off x="457200" y="1600201"/>
            <a:ext cx="8229600" cy="1685924"/>
          </a:xfrm>
        </p:spPr>
        <p:txBody>
          <a:bodyPr/>
          <a:lstStyle/>
          <a:p>
            <a:pPr algn="ctr">
              <a:buNone/>
            </a:pPr>
            <a:r>
              <a:rPr lang="el-GR" dirty="0"/>
              <a:t>Μπορεί να είναι χάρτινα και πλαστικά αλλά </a:t>
            </a:r>
            <a:endParaRPr lang="el-GR" dirty="0" smtClean="0"/>
          </a:p>
          <a:p>
            <a:pPr algn="ctr">
              <a:buNone/>
            </a:pPr>
            <a:r>
              <a:rPr lang="el-GR" dirty="0" smtClean="0"/>
              <a:t>δεν </a:t>
            </a:r>
            <a:r>
              <a:rPr lang="el-GR" dirty="0"/>
              <a:t>ανακυκλώνονται καθώς είναι γεμάτα λίπη και υπολείμματα τροφών.</a:t>
            </a:r>
          </a:p>
        </p:txBody>
      </p:sp>
      <p:pic>
        <p:nvPicPr>
          <p:cNvPr id="4" name="3 - Εικόνα" descr="FORMIPACK.jpg"/>
          <p:cNvPicPr>
            <a:picLocks noChangeAspect="1"/>
          </p:cNvPicPr>
          <p:nvPr/>
        </p:nvPicPr>
        <p:blipFill>
          <a:blip r:embed="rId2"/>
          <a:stretch>
            <a:fillRect/>
          </a:stretch>
        </p:blipFill>
        <p:spPr>
          <a:xfrm>
            <a:off x="1857356" y="3643314"/>
            <a:ext cx="5857916" cy="27146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 </a:t>
            </a:r>
            <a:r>
              <a:rPr lang="el-GR" b="1" i="1" dirty="0">
                <a:solidFill>
                  <a:srgbClr val="FF0000"/>
                </a:solidFill>
              </a:rPr>
              <a:t>Σακούλες βιοδιασπώμενες ή </a:t>
            </a:r>
            <a:r>
              <a:rPr lang="el-GR" b="1" i="1" dirty="0" err="1" smtClean="0">
                <a:solidFill>
                  <a:srgbClr val="FF0000"/>
                </a:solidFill>
              </a:rPr>
              <a:t>φωτοδιασπώμενες</a:t>
            </a:r>
            <a:endParaRPr lang="el-GR" dirty="0"/>
          </a:p>
        </p:txBody>
      </p:sp>
      <p:sp>
        <p:nvSpPr>
          <p:cNvPr id="3" name="2 - Θέση περιεχομένου"/>
          <p:cNvSpPr>
            <a:spLocks noGrp="1"/>
          </p:cNvSpPr>
          <p:nvPr>
            <p:ph idx="1"/>
          </p:nvPr>
        </p:nvSpPr>
        <p:spPr>
          <a:xfrm>
            <a:off x="642910" y="1600201"/>
            <a:ext cx="7829576" cy="2471742"/>
          </a:xfrm>
        </p:spPr>
        <p:txBody>
          <a:bodyPr>
            <a:normAutofit fontScale="92500" lnSpcReduction="20000"/>
          </a:bodyPr>
          <a:lstStyle/>
          <a:p>
            <a:pPr algn="ctr">
              <a:buNone/>
            </a:pPr>
            <a:r>
              <a:rPr lang="el-GR" dirty="0"/>
              <a:t>Οι απλές πλαστικές σακούλες, μπορούν </a:t>
            </a:r>
            <a:r>
              <a:rPr lang="el-GR" dirty="0" smtClean="0"/>
              <a:t>να</a:t>
            </a:r>
          </a:p>
          <a:p>
            <a:pPr algn="ctr">
              <a:buNone/>
            </a:pPr>
            <a:r>
              <a:rPr lang="el-GR" dirty="0" smtClean="0"/>
              <a:t>ανακυκλωθούν</a:t>
            </a:r>
            <a:r>
              <a:rPr lang="el-GR" dirty="0"/>
              <a:t>. </a:t>
            </a:r>
            <a:endParaRPr lang="el-GR" dirty="0" smtClean="0"/>
          </a:p>
          <a:p>
            <a:pPr algn="ctr">
              <a:buNone/>
            </a:pPr>
            <a:r>
              <a:rPr lang="el-GR" dirty="0" smtClean="0"/>
              <a:t>Οι </a:t>
            </a:r>
            <a:r>
              <a:rPr lang="el-GR" dirty="0"/>
              <a:t>βιοδιασπώμενες </a:t>
            </a:r>
            <a:r>
              <a:rPr lang="el-GR" dirty="0" smtClean="0"/>
              <a:t>έχουν ημερομηνία </a:t>
            </a:r>
            <a:r>
              <a:rPr lang="el-GR" dirty="0"/>
              <a:t>λήξης μετά την οποία αρχίζουν </a:t>
            </a:r>
            <a:r>
              <a:rPr lang="el-GR" dirty="0" smtClean="0"/>
              <a:t>να θρυμματίζονται</a:t>
            </a:r>
            <a:r>
              <a:rPr lang="el-GR" dirty="0"/>
              <a:t>. Έτσι, δεν πρέπει να τις </a:t>
            </a:r>
            <a:r>
              <a:rPr lang="el-GR" dirty="0" smtClean="0"/>
              <a:t>ρίχνουμε στην </a:t>
            </a:r>
            <a:r>
              <a:rPr lang="el-GR" dirty="0"/>
              <a:t>ανακύκλωση.</a:t>
            </a:r>
          </a:p>
        </p:txBody>
      </p:sp>
      <p:pic>
        <p:nvPicPr>
          <p:cNvPr id="4" name="3 - Εικόνα" descr="2084.jpg"/>
          <p:cNvPicPr>
            <a:picLocks noChangeAspect="1"/>
          </p:cNvPicPr>
          <p:nvPr/>
        </p:nvPicPr>
        <p:blipFill>
          <a:blip r:embed="rId2"/>
          <a:stretch>
            <a:fillRect/>
          </a:stretch>
        </p:blipFill>
        <p:spPr>
          <a:xfrm>
            <a:off x="2500298" y="4143404"/>
            <a:ext cx="4267200" cy="24288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b="1" i="1" dirty="0">
                <a:solidFill>
                  <a:srgbClr val="FF0000"/>
                </a:solidFill>
              </a:rPr>
              <a:t>Κομματάκια </a:t>
            </a:r>
            <a:r>
              <a:rPr lang="el-GR" b="1" i="1" dirty="0" smtClean="0">
                <a:solidFill>
                  <a:srgbClr val="FF0000"/>
                </a:solidFill>
              </a:rPr>
              <a:t>χαρτιού</a:t>
            </a:r>
            <a:endParaRPr lang="el-GR" i="1" dirty="0">
              <a:solidFill>
                <a:srgbClr val="FF0000"/>
              </a:solidFill>
            </a:endParaRPr>
          </a:p>
        </p:txBody>
      </p:sp>
      <p:sp>
        <p:nvSpPr>
          <p:cNvPr id="3" name="2 - Θέση περιεχομένου"/>
          <p:cNvSpPr>
            <a:spLocks noGrp="1"/>
          </p:cNvSpPr>
          <p:nvPr>
            <p:ph idx="1"/>
          </p:nvPr>
        </p:nvSpPr>
        <p:spPr>
          <a:xfrm>
            <a:off x="457200" y="1600200"/>
            <a:ext cx="4043362" cy="4400568"/>
          </a:xfrm>
        </p:spPr>
        <p:txBody>
          <a:bodyPr>
            <a:normAutofit fontScale="92500" lnSpcReduction="20000"/>
          </a:bodyPr>
          <a:lstStyle/>
          <a:p>
            <a:pPr algn="ctr">
              <a:buNone/>
            </a:pPr>
            <a:r>
              <a:rPr lang="el-GR" dirty="0" smtClean="0"/>
              <a:t>Για </a:t>
            </a:r>
            <a:r>
              <a:rPr lang="el-GR" dirty="0"/>
              <a:t>να </a:t>
            </a:r>
            <a:r>
              <a:rPr lang="el-GR" dirty="0" smtClean="0"/>
              <a:t>ανακυκλωθεί</a:t>
            </a:r>
          </a:p>
          <a:p>
            <a:pPr algn="ctr">
              <a:buNone/>
            </a:pPr>
            <a:r>
              <a:rPr lang="el-GR" dirty="0" smtClean="0"/>
              <a:t>κάποιο χαρτί, </a:t>
            </a:r>
            <a:r>
              <a:rPr lang="el-GR" dirty="0"/>
              <a:t>πρέπει </a:t>
            </a:r>
            <a:r>
              <a:rPr lang="el-GR" dirty="0" smtClean="0"/>
              <a:t>να</a:t>
            </a:r>
          </a:p>
          <a:p>
            <a:pPr algn="ctr">
              <a:buNone/>
            </a:pPr>
            <a:r>
              <a:rPr lang="el-GR" dirty="0" smtClean="0"/>
              <a:t>έχει μέγεθος </a:t>
            </a:r>
          </a:p>
          <a:p>
            <a:pPr algn="ctr">
              <a:buNone/>
            </a:pPr>
            <a:r>
              <a:rPr lang="el-GR" dirty="0" smtClean="0"/>
              <a:t>τουλάχιστον </a:t>
            </a:r>
            <a:r>
              <a:rPr lang="el-GR" dirty="0"/>
              <a:t>Α4. </a:t>
            </a:r>
            <a:endParaRPr lang="el-GR" dirty="0" smtClean="0"/>
          </a:p>
          <a:p>
            <a:pPr algn="ctr">
              <a:buNone/>
            </a:pPr>
            <a:r>
              <a:rPr lang="el-GR" dirty="0" smtClean="0"/>
              <a:t>Αυτό σημαίνει </a:t>
            </a:r>
            <a:r>
              <a:rPr lang="el-GR" dirty="0"/>
              <a:t>ότι </a:t>
            </a:r>
            <a:r>
              <a:rPr lang="el-GR" dirty="0" smtClean="0"/>
              <a:t>σχισμένες σελίδες</a:t>
            </a:r>
            <a:r>
              <a:rPr lang="el-GR" dirty="0"/>
              <a:t>, εισιτήρια </a:t>
            </a:r>
            <a:r>
              <a:rPr lang="el-GR" dirty="0" smtClean="0"/>
              <a:t>και</a:t>
            </a:r>
          </a:p>
          <a:p>
            <a:pPr algn="ctr">
              <a:buNone/>
            </a:pPr>
            <a:r>
              <a:rPr lang="el-GR" dirty="0" smtClean="0"/>
              <a:t>άλλα </a:t>
            </a:r>
            <a:r>
              <a:rPr lang="el-GR" dirty="0"/>
              <a:t>χαρτάκια </a:t>
            </a:r>
            <a:r>
              <a:rPr lang="el-GR" dirty="0" smtClean="0"/>
              <a:t>δεν</a:t>
            </a:r>
          </a:p>
          <a:p>
            <a:pPr algn="ctr">
              <a:buNone/>
            </a:pPr>
            <a:r>
              <a:rPr lang="el-GR" dirty="0" smtClean="0"/>
              <a:t>πρέπει </a:t>
            </a:r>
            <a:r>
              <a:rPr lang="el-GR" dirty="0"/>
              <a:t>να </a:t>
            </a:r>
            <a:r>
              <a:rPr lang="el-GR" dirty="0" smtClean="0"/>
              <a:t>ρίχνονται</a:t>
            </a:r>
          </a:p>
          <a:p>
            <a:pPr algn="ctr">
              <a:buNone/>
            </a:pPr>
            <a:r>
              <a:rPr lang="el-GR" dirty="0" smtClean="0"/>
              <a:t>στους </a:t>
            </a:r>
            <a:r>
              <a:rPr lang="el-GR" dirty="0"/>
              <a:t>μπλε κάδους.</a:t>
            </a:r>
          </a:p>
        </p:txBody>
      </p:sp>
      <p:pic>
        <p:nvPicPr>
          <p:cNvPr id="4" name="3 - Εικόνα" descr="2.jpg"/>
          <p:cNvPicPr>
            <a:picLocks noChangeAspect="1"/>
          </p:cNvPicPr>
          <p:nvPr/>
        </p:nvPicPr>
        <p:blipFill>
          <a:blip r:embed="rId2" cstate="print"/>
          <a:stretch>
            <a:fillRect/>
          </a:stretch>
        </p:blipFill>
        <p:spPr>
          <a:xfrm>
            <a:off x="4572000" y="2143116"/>
            <a:ext cx="4342410" cy="264320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a:solidFill>
                  <a:srgbClr val="FF0000"/>
                </a:solidFill>
              </a:rPr>
              <a:t>Βρεγμένο ή λερωμένο </a:t>
            </a:r>
            <a:r>
              <a:rPr lang="el-GR" b="1" i="1" dirty="0" smtClean="0">
                <a:solidFill>
                  <a:srgbClr val="FF0000"/>
                </a:solidFill>
              </a:rPr>
              <a:t>χαρτί</a:t>
            </a:r>
            <a:endParaRPr lang="el-GR" b="1" i="1" dirty="0">
              <a:solidFill>
                <a:srgbClr val="FF0000"/>
              </a:solidFill>
            </a:endParaRPr>
          </a:p>
        </p:txBody>
      </p:sp>
      <p:pic>
        <p:nvPicPr>
          <p:cNvPr id="4" name="3 - Εικόνα" descr="depositphotos_21232569-stock-photo-old-dirty-paper-with-blots.jpg"/>
          <p:cNvPicPr>
            <a:picLocks noChangeAspect="1"/>
          </p:cNvPicPr>
          <p:nvPr/>
        </p:nvPicPr>
        <p:blipFill>
          <a:blip r:embed="rId2"/>
          <a:stretch>
            <a:fillRect/>
          </a:stretch>
        </p:blipFill>
        <p:spPr>
          <a:xfrm>
            <a:off x="4500562" y="1643050"/>
            <a:ext cx="4304192" cy="3571900"/>
          </a:xfrm>
          <a:prstGeom prst="rect">
            <a:avLst/>
          </a:prstGeom>
        </p:spPr>
      </p:pic>
      <p:sp>
        <p:nvSpPr>
          <p:cNvPr id="5" name="4 - TextBox"/>
          <p:cNvSpPr txBox="1"/>
          <p:nvPr/>
        </p:nvSpPr>
        <p:spPr>
          <a:xfrm>
            <a:off x="428596" y="5500702"/>
            <a:ext cx="8358246" cy="1107996"/>
          </a:xfrm>
          <a:prstGeom prst="rect">
            <a:avLst/>
          </a:prstGeom>
          <a:noFill/>
        </p:spPr>
        <p:txBody>
          <a:bodyPr wrap="square" rtlCol="0">
            <a:spAutoFit/>
          </a:bodyPr>
          <a:lstStyle/>
          <a:p>
            <a:pPr>
              <a:buNone/>
            </a:pPr>
            <a:r>
              <a:rPr lang="el-GR" sz="2400" dirty="0" smtClean="0"/>
              <a:t>Ακατάλληλα είναι επίσης το χαρτί κουζίνας και το χαρτί υγείας ακόμη και αν είναι καθαρά.</a:t>
            </a:r>
          </a:p>
          <a:p>
            <a:endParaRPr lang="el-GR" dirty="0"/>
          </a:p>
        </p:txBody>
      </p:sp>
      <p:sp>
        <p:nvSpPr>
          <p:cNvPr id="6" name="5 - TextBox"/>
          <p:cNvSpPr txBox="1"/>
          <p:nvPr/>
        </p:nvSpPr>
        <p:spPr>
          <a:xfrm>
            <a:off x="428596" y="1580927"/>
            <a:ext cx="3857652" cy="4062651"/>
          </a:xfrm>
          <a:prstGeom prst="rect">
            <a:avLst/>
          </a:prstGeom>
          <a:noFill/>
        </p:spPr>
        <p:txBody>
          <a:bodyPr wrap="square" rtlCol="0">
            <a:spAutoFit/>
          </a:bodyPr>
          <a:lstStyle/>
          <a:p>
            <a:pPr>
              <a:buNone/>
            </a:pPr>
            <a:r>
              <a:rPr lang="el-GR" sz="2400" dirty="0" smtClean="0"/>
              <a:t>Λερωμένες χαρτοπετσέτες ή  κομμάτια λαδωμένου χαρτιού όχι μόνο δεν ανακυκλώνονται, αλλά</a:t>
            </a:r>
          </a:p>
          <a:p>
            <a:pPr>
              <a:buNone/>
            </a:pPr>
            <a:r>
              <a:rPr lang="el-GR" sz="2400" dirty="0" smtClean="0"/>
              <a:t>αχρηστεύουν και τα υπόλοιπα ανακυκλώσιμα υλικά. Επίσης, χαρτί που έχει βραχεί ακόμη και αν στεγνώσει δεν </a:t>
            </a:r>
          </a:p>
          <a:p>
            <a:pPr>
              <a:buNone/>
            </a:pPr>
            <a:r>
              <a:rPr lang="el-GR" sz="2400" dirty="0" smtClean="0"/>
              <a:t>ανακυκλώνεται.</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a:solidFill>
                  <a:srgbClr val="FF0000"/>
                </a:solidFill>
              </a:rPr>
              <a:t>Υλικά από πηλό</a:t>
            </a:r>
            <a:endParaRPr lang="el-GR" i="1" dirty="0">
              <a:solidFill>
                <a:srgbClr val="FF0000"/>
              </a:solidFill>
            </a:endParaRPr>
          </a:p>
        </p:txBody>
      </p:sp>
      <p:sp>
        <p:nvSpPr>
          <p:cNvPr id="3" name="2 - Θέση περιεχομένου"/>
          <p:cNvSpPr>
            <a:spLocks noGrp="1"/>
          </p:cNvSpPr>
          <p:nvPr>
            <p:ph idx="1"/>
          </p:nvPr>
        </p:nvSpPr>
        <p:spPr>
          <a:xfrm>
            <a:off x="457200" y="1428736"/>
            <a:ext cx="8229600" cy="1114420"/>
          </a:xfrm>
        </p:spPr>
        <p:txBody>
          <a:bodyPr>
            <a:normAutofit lnSpcReduction="10000"/>
          </a:bodyPr>
          <a:lstStyle/>
          <a:p>
            <a:pPr algn="ctr">
              <a:buNone/>
            </a:pPr>
            <a:r>
              <a:rPr lang="el-GR" dirty="0"/>
              <a:t>Τα κεραμικά είδη, όπως π.χ. σκεύη ή </a:t>
            </a:r>
            <a:r>
              <a:rPr lang="el-GR" dirty="0" smtClean="0"/>
              <a:t>κούπες</a:t>
            </a:r>
          </a:p>
          <a:p>
            <a:pPr algn="ctr">
              <a:buNone/>
            </a:pPr>
            <a:r>
              <a:rPr lang="el-GR" dirty="0" smtClean="0"/>
              <a:t>καφέ </a:t>
            </a:r>
            <a:r>
              <a:rPr lang="el-GR" dirty="0"/>
              <a:t>δεν ανακυκλώνονται.</a:t>
            </a:r>
          </a:p>
        </p:txBody>
      </p:sp>
      <p:pic>
        <p:nvPicPr>
          <p:cNvPr id="4" name="3 - Εικόνα" descr="neakriti-news-image.jpg"/>
          <p:cNvPicPr>
            <a:picLocks noChangeAspect="1"/>
          </p:cNvPicPr>
          <p:nvPr/>
        </p:nvPicPr>
        <p:blipFill>
          <a:blip r:embed="rId2"/>
          <a:stretch>
            <a:fillRect/>
          </a:stretch>
        </p:blipFill>
        <p:spPr>
          <a:xfrm>
            <a:off x="1666896" y="2571744"/>
            <a:ext cx="5905500" cy="39290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a:solidFill>
                  <a:srgbClr val="FF0000"/>
                </a:solidFill>
              </a:rPr>
              <a:t>Αφρολέξ και φελιζόλ</a:t>
            </a:r>
            <a:endParaRPr lang="el-GR" i="1" dirty="0">
              <a:solidFill>
                <a:srgbClr val="FF0000"/>
              </a:solidFill>
            </a:endParaRPr>
          </a:p>
        </p:txBody>
      </p:sp>
      <p:pic>
        <p:nvPicPr>
          <p:cNvPr id="4" name="3 - Εικόνα" descr="image.jpg"/>
          <p:cNvPicPr>
            <a:picLocks noChangeAspect="1"/>
          </p:cNvPicPr>
          <p:nvPr/>
        </p:nvPicPr>
        <p:blipFill>
          <a:blip r:embed="rId2"/>
          <a:stretch>
            <a:fillRect/>
          </a:stretch>
        </p:blipFill>
        <p:spPr>
          <a:xfrm>
            <a:off x="2714612" y="3357562"/>
            <a:ext cx="4124325" cy="3200400"/>
          </a:xfrm>
          <a:prstGeom prst="rect">
            <a:avLst/>
          </a:prstGeom>
        </p:spPr>
      </p:pic>
      <p:sp>
        <p:nvSpPr>
          <p:cNvPr id="5" name="4 - TextBox"/>
          <p:cNvSpPr txBox="1"/>
          <p:nvPr/>
        </p:nvSpPr>
        <p:spPr>
          <a:xfrm>
            <a:off x="928662" y="1406428"/>
            <a:ext cx="7286676" cy="1938992"/>
          </a:xfrm>
          <a:prstGeom prst="rect">
            <a:avLst/>
          </a:prstGeom>
          <a:noFill/>
        </p:spPr>
        <p:txBody>
          <a:bodyPr wrap="square" rtlCol="0">
            <a:spAutoFit/>
          </a:bodyPr>
          <a:lstStyle/>
          <a:p>
            <a:pPr algn="ctr"/>
            <a:r>
              <a:rPr lang="el-GR" sz="2400" dirty="0" smtClean="0"/>
              <a:t>Είναι ιδιαίτερα εύφλεκτα υλικά, καθώς μπορούν να πάρουν φωτιά σε οποιοδήποτε στάδιο της πορείας της ανακύκλωσης. </a:t>
            </a:r>
          </a:p>
          <a:p>
            <a:pPr algn="ctr"/>
            <a:r>
              <a:rPr lang="el-GR" sz="2400" dirty="0" smtClean="0"/>
              <a:t>Συνεπώς, η ρίψη τους στους μπλε κάδους δημιουργεί προβλήματα.</a:t>
            </a: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 </a:t>
            </a:r>
            <a:r>
              <a:rPr lang="el-GR" b="1" i="1" dirty="0">
                <a:solidFill>
                  <a:srgbClr val="FF0000"/>
                </a:solidFill>
              </a:rPr>
              <a:t>Συσκευασίες τοξικών </a:t>
            </a:r>
            <a:r>
              <a:rPr lang="el-GR" b="1" i="1" dirty="0" smtClean="0">
                <a:solidFill>
                  <a:srgbClr val="FF0000"/>
                </a:solidFill>
              </a:rPr>
              <a:t>υλικών</a:t>
            </a:r>
            <a:endParaRPr lang="el-GR" dirty="0">
              <a:solidFill>
                <a:srgbClr val="FF0000"/>
              </a:solidFill>
            </a:endParaRPr>
          </a:p>
        </p:txBody>
      </p:sp>
      <p:pic>
        <p:nvPicPr>
          <p:cNvPr id="4" name="3 - Εικόνα" descr="pl2223023-recyclable_food_fruit_nut_packing_paper_composite_cans_easy_open_food_canister.jpg"/>
          <p:cNvPicPr>
            <a:picLocks noChangeAspect="1"/>
          </p:cNvPicPr>
          <p:nvPr/>
        </p:nvPicPr>
        <p:blipFill>
          <a:blip r:embed="rId2"/>
          <a:stretch>
            <a:fillRect/>
          </a:stretch>
        </p:blipFill>
        <p:spPr>
          <a:xfrm>
            <a:off x="4929190" y="1857364"/>
            <a:ext cx="3357586" cy="3644451"/>
          </a:xfrm>
          <a:prstGeom prst="rect">
            <a:avLst/>
          </a:prstGeom>
        </p:spPr>
      </p:pic>
      <p:sp>
        <p:nvSpPr>
          <p:cNvPr id="5" name="4 - TextBox"/>
          <p:cNvSpPr txBox="1"/>
          <p:nvPr/>
        </p:nvSpPr>
        <p:spPr>
          <a:xfrm>
            <a:off x="642910" y="1928802"/>
            <a:ext cx="3786214" cy="3693319"/>
          </a:xfrm>
          <a:prstGeom prst="rect">
            <a:avLst/>
          </a:prstGeom>
          <a:noFill/>
        </p:spPr>
        <p:txBody>
          <a:bodyPr wrap="square" rtlCol="0">
            <a:spAutoFit/>
          </a:bodyPr>
          <a:lstStyle/>
          <a:p>
            <a:pPr algn="ctr"/>
            <a:r>
              <a:rPr lang="el-GR" sz="2400" dirty="0" smtClean="0"/>
              <a:t>Πλαστικές ή μεταλλικές συσκευασίες, που περιείχαν ορυκτέλαια, αντιψυκτικά, εντομοκτόνα κ.ά., δεν πρέπει με τίποτα να ρίχνονται στους μπλε κάδους, γιατί τα κατάλοιπα των τοξικών δύσκολα απομακρύνονται.</a:t>
            </a:r>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529</Words>
  <Application>Microsoft Office PowerPoint</Application>
  <PresentationFormat>Προβολή στην οθόνη (4:3)</PresentationFormat>
  <Paragraphs>63</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Λάθη που κάνουμε στην ανακύκλωση </vt:lpstr>
      <vt:lpstr>Σπασμένα γυαλιά</vt:lpstr>
      <vt:lpstr>Κουτιά από πίτσα, συσκευασίες έτοιμου φαγητού</vt:lpstr>
      <vt:lpstr> Σακούλες βιοδιασπώμενες ή φωτοδιασπώμενες</vt:lpstr>
      <vt:lpstr> Κομματάκια χαρτιού</vt:lpstr>
      <vt:lpstr>Βρεγμένο ή λερωμένο χαρτί</vt:lpstr>
      <vt:lpstr>Υλικά από πηλό</vt:lpstr>
      <vt:lpstr>Αφρολέξ και φελιζόλ</vt:lpstr>
      <vt:lpstr> Συσκευασίες τοξικών υλικών</vt:lpstr>
      <vt:lpstr>Δισκάκια CD, DVD και βιντεοκασέτες</vt:lpstr>
      <vt:lpstr>Καλαμάκια και πλαστικά μαχαιροπίρουνα</vt:lpstr>
      <vt:lpstr> Πλαστικά έπιπλα</vt:lpstr>
      <vt:lpstr>Συρμάτινες κρεμάστρες</vt:lpstr>
      <vt:lpstr>Τηλεκάρτες</vt:lpstr>
      <vt:lpstr>Καπάκια από πλαστικά μπουκάλια</vt:lpstr>
      <vt:lpstr>Κουτιά χυμών</vt:lpstr>
      <vt:lpstr>Αρνητικά σημεία ανακύκλωσης</vt:lpstr>
      <vt:lpstr>Σας ευχαριστούμε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Λάθη που κάνουμε στην ανακύκλωση</dc:title>
  <dc:creator>User</dc:creator>
  <cp:lastModifiedBy>γεομα</cp:lastModifiedBy>
  <cp:revision>32</cp:revision>
  <dcterms:created xsi:type="dcterms:W3CDTF">2017-05-01T16:04:09Z</dcterms:created>
  <dcterms:modified xsi:type="dcterms:W3CDTF">2017-05-17T22:19:56Z</dcterms:modified>
</cp:coreProperties>
</file>