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D63F715-0E8E-4040-8BAC-98938AED108F}" type="datetimeFigureOut">
              <a:rPr lang="el-GR" smtClean="0"/>
              <a:pPr/>
              <a:t>6/5/2017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3D62FC0-DC99-4559-9364-16683FCD286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3F715-0E8E-4040-8BAC-98938AED108F}" type="datetimeFigureOut">
              <a:rPr lang="el-GR" smtClean="0"/>
              <a:pPr/>
              <a:t>6/5/2017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62FC0-DC99-4559-9364-16683FCD286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214291"/>
            <a:ext cx="8001056" cy="1571636"/>
          </a:xfrm>
        </p:spPr>
        <p:txBody>
          <a:bodyPr>
            <a:normAutofit/>
          </a:bodyPr>
          <a:lstStyle/>
          <a:p>
            <a:r>
              <a:rPr lang="el-GR" sz="5400" b="1" i="1" dirty="0" smtClean="0">
                <a:solidFill>
                  <a:schemeClr val="accent6">
                    <a:lumMod val="40000"/>
                    <a:lumOff val="60000"/>
                  </a:schemeClr>
                </a:solidFill>
              </a:rPr>
              <a:t>ΓΥΑΛΙ</a:t>
            </a:r>
            <a:endParaRPr lang="el-GR" sz="5400" b="1" i="1" dirty="0">
              <a:solidFill>
                <a:schemeClr val="accent6">
                  <a:lumMod val="40000"/>
                  <a:lumOff val="60000"/>
                </a:schemeClr>
              </a:solidFill>
            </a:endParaRPr>
          </a:p>
        </p:txBody>
      </p:sp>
      <p:pic>
        <p:nvPicPr>
          <p:cNvPr id="1026" name="Picture 2" descr="C:\Users\user\Downloads\iiii.jpg"/>
          <p:cNvPicPr>
            <a:picLocks noChangeAspect="1" noChangeArrowheads="1"/>
          </p:cNvPicPr>
          <p:nvPr/>
        </p:nvPicPr>
        <p:blipFill>
          <a:blip r:embed="rId2"/>
          <a:srcRect/>
          <a:stretch>
            <a:fillRect/>
          </a:stretch>
        </p:blipFill>
        <p:spPr bwMode="auto">
          <a:xfrm>
            <a:off x="1714480" y="2048040"/>
            <a:ext cx="5643602" cy="3755560"/>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solidFill>
                  <a:schemeClr val="accent6">
                    <a:lumMod val="40000"/>
                    <a:lumOff val="60000"/>
                  </a:schemeClr>
                </a:solidFill>
              </a:rPr>
              <a:t>Γενικά το γυαλί </a:t>
            </a:r>
            <a:endParaRPr lang="el-GR" b="1" i="1" dirty="0">
              <a:solidFill>
                <a:schemeClr val="accent6">
                  <a:lumMod val="40000"/>
                  <a:lumOff val="60000"/>
                </a:schemeClr>
              </a:solidFill>
            </a:endParaRPr>
          </a:p>
        </p:txBody>
      </p:sp>
      <p:sp>
        <p:nvSpPr>
          <p:cNvPr id="4" name="3 - TextBox"/>
          <p:cNvSpPr txBox="1"/>
          <p:nvPr/>
        </p:nvSpPr>
        <p:spPr>
          <a:xfrm>
            <a:off x="714348" y="1357298"/>
            <a:ext cx="7929618" cy="3108543"/>
          </a:xfrm>
          <a:prstGeom prst="rect">
            <a:avLst/>
          </a:prstGeom>
          <a:noFill/>
        </p:spPr>
        <p:txBody>
          <a:bodyPr wrap="square" rtlCol="0">
            <a:spAutoFit/>
          </a:bodyPr>
          <a:lstStyle/>
          <a:p>
            <a:pPr algn="ctr"/>
            <a:r>
              <a:rPr lang="el-GR" sz="2800" b="1" dirty="0">
                <a:solidFill>
                  <a:schemeClr val="bg1"/>
                </a:solidFill>
              </a:rPr>
              <a:t>Το γυαλί είναι υλικό στερεό και </a:t>
            </a:r>
            <a:r>
              <a:rPr lang="el-GR" sz="2800" b="1" dirty="0" smtClean="0">
                <a:solidFill>
                  <a:schemeClr val="bg1"/>
                </a:solidFill>
              </a:rPr>
              <a:t>άμορφο, </a:t>
            </a:r>
            <a:r>
              <a:rPr lang="el-GR" sz="2800" b="1" dirty="0">
                <a:solidFill>
                  <a:schemeClr val="bg1"/>
                </a:solidFill>
              </a:rPr>
              <a:t>δηλαδή δεν παρουσιάζει κρυσταλλική δομή. Είναι ημιδιάφανο ή διάφανο, εύθραυστο, άκαμπτο και </a:t>
            </a:r>
            <a:r>
              <a:rPr lang="el-GR" sz="2800" b="1" dirty="0" smtClean="0">
                <a:solidFill>
                  <a:schemeClr val="bg1"/>
                </a:solidFill>
              </a:rPr>
              <a:t>σκληρό. </a:t>
            </a:r>
            <a:r>
              <a:rPr lang="el-GR" sz="2800" b="1" dirty="0">
                <a:solidFill>
                  <a:schemeClr val="bg1"/>
                </a:solidFill>
              </a:rPr>
              <a:t>Ως υλικό είναι χημικά και βιολογικά αδρανές, πλήρως ανακυκλώσιμο και, κατά συνέπεια, ιδιαίτερα κατάλληλο για χρήση σε κατασκευή συσκευασιών </a:t>
            </a:r>
            <a:r>
              <a:rPr lang="el-GR" sz="2800" b="1" dirty="0" smtClean="0">
                <a:solidFill>
                  <a:schemeClr val="bg1"/>
                </a:solidFill>
              </a:rPr>
              <a:t>,τροφίμων </a:t>
            </a:r>
            <a:r>
              <a:rPr lang="el-GR" sz="2800" b="1" dirty="0">
                <a:solidFill>
                  <a:schemeClr val="bg1"/>
                </a:solidFill>
              </a:rPr>
              <a:t>και ποτών.</a:t>
            </a:r>
          </a:p>
        </p:txBody>
      </p:sp>
      <p:sp>
        <p:nvSpPr>
          <p:cNvPr id="2050" name="AutoShape 2" descr="Αποτέλεσμα εικόνας για πως φτιαχνεται το γυαλ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Αποτέλεσμα εικόνας για πως φτιαχνεται το γυαλ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Αποτέλεσμα εικόνας για πως φτιαχνεται το γυαλ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5" name="Picture 7" descr="C:\Users\user\Downloads\08.jpg"/>
          <p:cNvPicPr>
            <a:picLocks noChangeAspect="1" noChangeArrowheads="1"/>
          </p:cNvPicPr>
          <p:nvPr/>
        </p:nvPicPr>
        <p:blipFill>
          <a:blip r:embed="rId2"/>
          <a:srcRect/>
          <a:stretch>
            <a:fillRect/>
          </a:stretch>
        </p:blipFill>
        <p:spPr bwMode="auto">
          <a:xfrm>
            <a:off x="2928926" y="4643446"/>
            <a:ext cx="3286148" cy="178595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additive="base">
                                        <p:cTn id="7" dur="500" fill="hold"/>
                                        <p:tgtEl>
                                          <p:spTgt spid="2055"/>
                                        </p:tgtEl>
                                        <p:attrNameLst>
                                          <p:attrName>ppt_x</p:attrName>
                                        </p:attrNameLst>
                                      </p:cBhvr>
                                      <p:tavLst>
                                        <p:tav tm="0">
                                          <p:val>
                                            <p:strVal val="#ppt_x"/>
                                          </p:val>
                                        </p:tav>
                                        <p:tav tm="100000">
                                          <p:val>
                                            <p:strVal val="#ppt_x"/>
                                          </p:val>
                                        </p:tav>
                                      </p:tavLst>
                                    </p:anim>
                                    <p:anim calcmode="lin" valueType="num">
                                      <p:cBhvr additive="base">
                                        <p:cTn id="8"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429684" cy="1143000"/>
          </a:xfrm>
        </p:spPr>
        <p:txBody>
          <a:bodyPr/>
          <a:lstStyle/>
          <a:p>
            <a:r>
              <a:rPr lang="el-GR" b="1" i="1" dirty="0" smtClean="0">
                <a:solidFill>
                  <a:schemeClr val="accent6">
                    <a:lumMod val="40000"/>
                    <a:lumOff val="60000"/>
                  </a:schemeClr>
                </a:solidFill>
              </a:rPr>
              <a:t>Από τι φτιάχνεται το γυαλί</a:t>
            </a:r>
            <a:r>
              <a:rPr lang="el-GR" b="1" i="1" dirty="0">
                <a:solidFill>
                  <a:schemeClr val="accent6">
                    <a:lumMod val="40000"/>
                    <a:lumOff val="60000"/>
                  </a:schemeClr>
                </a:solidFill>
              </a:rPr>
              <a:t>;</a:t>
            </a:r>
          </a:p>
        </p:txBody>
      </p:sp>
      <p:sp>
        <p:nvSpPr>
          <p:cNvPr id="5" name="4 - TextBox"/>
          <p:cNvSpPr txBox="1"/>
          <p:nvPr/>
        </p:nvSpPr>
        <p:spPr>
          <a:xfrm>
            <a:off x="71406" y="1285860"/>
            <a:ext cx="8929718" cy="2677656"/>
          </a:xfrm>
          <a:prstGeom prst="rect">
            <a:avLst/>
          </a:prstGeom>
          <a:noFill/>
        </p:spPr>
        <p:txBody>
          <a:bodyPr wrap="square" rtlCol="0">
            <a:spAutoFit/>
          </a:bodyPr>
          <a:lstStyle/>
          <a:p>
            <a:pPr algn="ctr"/>
            <a:r>
              <a:rPr lang="el-GR" sz="2400" dirty="0"/>
              <a:t>  </a:t>
            </a:r>
            <a:r>
              <a:rPr lang="el-GR" sz="2400" b="1" dirty="0">
                <a:solidFill>
                  <a:schemeClr val="bg1"/>
                </a:solidFill>
              </a:rPr>
              <a:t>Το γυαλί παρασκευάζεται από άμμο, σόδα και ασβεστόλιθο, υλικά που βρίσκονται στη φύση. Τα υλικά αυτά αναμιγνύονται και εκτίθενται σε υψηλή θερμοκρασία (1700</a:t>
            </a:r>
            <a:r>
              <a:rPr lang="el-GR" sz="2400" b="1" baseline="30000" dirty="0">
                <a:solidFill>
                  <a:schemeClr val="bg1"/>
                </a:solidFill>
              </a:rPr>
              <a:t>o</a:t>
            </a:r>
            <a:r>
              <a:rPr lang="el-GR" sz="2400" b="1" dirty="0">
                <a:solidFill>
                  <a:schemeClr val="bg1"/>
                </a:solidFill>
              </a:rPr>
              <a:t>C) οπότε και λιώνουν παράγοντας ένα καυτό υγρό. Στη συνέχεια το υγρό αυτό οδηγείται σε καλούπια ανάλογα με το προϊόν που θέλουμε να παραχθεί (υαλοπίνακες, ποτήρια, μπουκάλια, κλπ.) και ψύχεται με παγωμένο αέρα κατά την εισαγωγή του στα καλούπια. </a:t>
            </a:r>
            <a:endParaRPr lang="el-GR" sz="2400" dirty="0"/>
          </a:p>
        </p:txBody>
      </p:sp>
      <p:pic>
        <p:nvPicPr>
          <p:cNvPr id="7" name="Picture 8" descr="C:\Users\user\Downloads\333.jpg"/>
          <p:cNvPicPr>
            <a:picLocks noChangeAspect="1" noChangeArrowheads="1"/>
          </p:cNvPicPr>
          <p:nvPr/>
        </p:nvPicPr>
        <p:blipFill>
          <a:blip r:embed="rId2"/>
          <a:srcRect/>
          <a:stretch>
            <a:fillRect/>
          </a:stretch>
        </p:blipFill>
        <p:spPr bwMode="auto">
          <a:xfrm>
            <a:off x="285720" y="4014137"/>
            <a:ext cx="3714776" cy="2608851"/>
          </a:xfrm>
          <a:prstGeom prst="rect">
            <a:avLst/>
          </a:prstGeom>
          <a:noFill/>
        </p:spPr>
      </p:pic>
      <p:pic>
        <p:nvPicPr>
          <p:cNvPr id="8" name="Picture 7" descr="C:\Users\user\Downloads\222.jpg"/>
          <p:cNvPicPr>
            <a:picLocks noChangeAspect="1" noChangeArrowheads="1"/>
          </p:cNvPicPr>
          <p:nvPr/>
        </p:nvPicPr>
        <p:blipFill>
          <a:blip r:embed="rId3"/>
          <a:srcRect/>
          <a:stretch>
            <a:fillRect/>
          </a:stretch>
        </p:blipFill>
        <p:spPr bwMode="auto">
          <a:xfrm>
            <a:off x="4568735" y="4000504"/>
            <a:ext cx="3932355" cy="264320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a:solidFill>
                  <a:schemeClr val="accent6">
                    <a:lumMod val="20000"/>
                    <a:lumOff val="80000"/>
                  </a:schemeClr>
                </a:solidFill>
              </a:rPr>
              <a:t>Φυσικές ιδιότητες του γυαλιού</a:t>
            </a:r>
            <a:r>
              <a:rPr lang="el-GR" b="1" dirty="0">
                <a:solidFill>
                  <a:schemeClr val="accent6">
                    <a:lumMod val="20000"/>
                    <a:lumOff val="80000"/>
                  </a:schemeClr>
                </a:solidFill>
              </a:rPr>
              <a:t/>
            </a:r>
            <a:br>
              <a:rPr lang="el-GR" b="1" dirty="0">
                <a:solidFill>
                  <a:schemeClr val="accent6">
                    <a:lumMod val="20000"/>
                    <a:lumOff val="80000"/>
                  </a:schemeClr>
                </a:solidFill>
              </a:rPr>
            </a:br>
            <a:endParaRPr lang="el-GR" b="1" dirty="0">
              <a:solidFill>
                <a:schemeClr val="accent6">
                  <a:lumMod val="20000"/>
                  <a:lumOff val="80000"/>
                </a:schemeClr>
              </a:solidFill>
            </a:endParaRPr>
          </a:p>
        </p:txBody>
      </p:sp>
      <p:sp>
        <p:nvSpPr>
          <p:cNvPr id="4" name="3 - TextBox"/>
          <p:cNvSpPr txBox="1"/>
          <p:nvPr/>
        </p:nvSpPr>
        <p:spPr>
          <a:xfrm>
            <a:off x="285720" y="1071546"/>
            <a:ext cx="8643998" cy="2246769"/>
          </a:xfrm>
          <a:prstGeom prst="rect">
            <a:avLst/>
          </a:prstGeom>
          <a:noFill/>
        </p:spPr>
        <p:txBody>
          <a:bodyPr wrap="square" rtlCol="0">
            <a:spAutoFit/>
          </a:bodyPr>
          <a:lstStyle/>
          <a:p>
            <a:r>
              <a:rPr lang="el-GR" sz="2800" b="1" dirty="0" smtClean="0">
                <a:solidFill>
                  <a:schemeClr val="bg1"/>
                </a:solidFill>
              </a:rPr>
              <a:t>1)Στερεό </a:t>
            </a:r>
            <a:r>
              <a:rPr lang="el-GR" sz="2800" b="1" dirty="0">
                <a:solidFill>
                  <a:schemeClr val="bg1"/>
                </a:solidFill>
              </a:rPr>
              <a:t>υψηλής σκληρότητας (7 στην κλίμακα </a:t>
            </a:r>
            <a:r>
              <a:rPr lang="el-GR" sz="2800" b="1" dirty="0" err="1">
                <a:solidFill>
                  <a:schemeClr val="bg1"/>
                </a:solidFill>
              </a:rPr>
              <a:t>Mohs</a:t>
            </a:r>
            <a:r>
              <a:rPr lang="el-GR" sz="2800" b="1" dirty="0">
                <a:solidFill>
                  <a:schemeClr val="bg1"/>
                </a:solidFill>
              </a:rPr>
              <a:t>).</a:t>
            </a:r>
          </a:p>
          <a:p>
            <a:r>
              <a:rPr lang="el-GR" sz="2800" b="1" dirty="0" smtClean="0">
                <a:solidFill>
                  <a:schemeClr val="bg1"/>
                </a:solidFill>
              </a:rPr>
              <a:t>2)Εύθραυστο</a:t>
            </a:r>
            <a:r>
              <a:rPr lang="el-GR" sz="2800" b="1" dirty="0">
                <a:solidFill>
                  <a:schemeClr val="bg1"/>
                </a:solidFill>
              </a:rPr>
              <a:t>. Τα θραύσματά του είναι οξύληκτα.</a:t>
            </a:r>
          </a:p>
          <a:p>
            <a:r>
              <a:rPr lang="el-GR" sz="2800" b="1" dirty="0" smtClean="0">
                <a:solidFill>
                  <a:schemeClr val="bg1"/>
                </a:solidFill>
              </a:rPr>
              <a:t>3)Διαφανές </a:t>
            </a:r>
            <a:r>
              <a:rPr lang="el-GR" sz="2800" b="1" dirty="0">
                <a:solidFill>
                  <a:schemeClr val="bg1"/>
                </a:solidFill>
              </a:rPr>
              <a:t>για το φάσμα του ορατού φωτός.</a:t>
            </a:r>
          </a:p>
          <a:p>
            <a:r>
              <a:rPr lang="el-GR" sz="2800" b="1" dirty="0" smtClean="0">
                <a:solidFill>
                  <a:schemeClr val="bg1"/>
                </a:solidFill>
              </a:rPr>
              <a:t>4)Είναι μονωτικό </a:t>
            </a:r>
            <a:r>
              <a:rPr lang="el-GR" sz="2800" b="1" dirty="0">
                <a:solidFill>
                  <a:schemeClr val="bg1"/>
                </a:solidFill>
              </a:rPr>
              <a:t>υλικό.</a:t>
            </a:r>
          </a:p>
          <a:p>
            <a:r>
              <a:rPr lang="el-GR" sz="2800" b="1" dirty="0" smtClean="0">
                <a:solidFill>
                  <a:schemeClr val="bg1"/>
                </a:solidFill>
              </a:rPr>
              <a:t>5)Αδρανές </a:t>
            </a:r>
            <a:r>
              <a:rPr lang="el-GR" sz="2800" b="1" dirty="0">
                <a:solidFill>
                  <a:schemeClr val="bg1"/>
                </a:solidFill>
              </a:rPr>
              <a:t>χημικά και βιολογικά.</a:t>
            </a:r>
          </a:p>
        </p:txBody>
      </p:sp>
      <p:pic>
        <p:nvPicPr>
          <p:cNvPr id="17410" name="Picture 2" descr="C:\Users\user\Downloads\444.jpg"/>
          <p:cNvPicPr>
            <a:picLocks noChangeAspect="1" noChangeArrowheads="1"/>
          </p:cNvPicPr>
          <p:nvPr/>
        </p:nvPicPr>
        <p:blipFill>
          <a:blip r:embed="rId2"/>
          <a:srcRect/>
          <a:stretch>
            <a:fillRect/>
          </a:stretch>
        </p:blipFill>
        <p:spPr bwMode="auto">
          <a:xfrm>
            <a:off x="571472" y="3714752"/>
            <a:ext cx="4714908" cy="2757776"/>
          </a:xfrm>
          <a:prstGeom prst="rect">
            <a:avLst/>
          </a:prstGeom>
          <a:noFill/>
        </p:spPr>
      </p:pic>
      <p:pic>
        <p:nvPicPr>
          <p:cNvPr id="17411" name="Picture 3" descr="C:\Users\user\Downloads\yu.jpg"/>
          <p:cNvPicPr>
            <a:picLocks noChangeAspect="1" noChangeArrowheads="1"/>
          </p:cNvPicPr>
          <p:nvPr/>
        </p:nvPicPr>
        <p:blipFill>
          <a:blip r:embed="rId3"/>
          <a:srcRect/>
          <a:stretch>
            <a:fillRect/>
          </a:stretch>
        </p:blipFill>
        <p:spPr bwMode="auto">
          <a:xfrm>
            <a:off x="6000760" y="2571744"/>
            <a:ext cx="2857520" cy="4000528"/>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Effect transition="in" filter="wedge">
                                      <p:cBhvr>
                                        <p:cTn id="13"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lstStyle/>
          <a:p>
            <a:r>
              <a:rPr lang="el-GR" b="1" i="1" dirty="0" smtClean="0">
                <a:solidFill>
                  <a:schemeClr val="accent6">
                    <a:lumMod val="20000"/>
                    <a:lumOff val="80000"/>
                  </a:schemeClr>
                </a:solidFill>
              </a:rPr>
              <a:t>Βασικοί τύποι </a:t>
            </a:r>
            <a:r>
              <a:rPr lang="el-GR" b="1" i="1" dirty="0" smtClean="0">
                <a:solidFill>
                  <a:schemeClr val="accent6">
                    <a:lumMod val="20000"/>
                    <a:lumOff val="80000"/>
                  </a:schemeClr>
                </a:solidFill>
              </a:rPr>
              <a:t>γυαλιού</a:t>
            </a:r>
            <a:endParaRPr lang="el-GR" b="1" i="1" dirty="0">
              <a:solidFill>
                <a:schemeClr val="accent6">
                  <a:lumMod val="20000"/>
                  <a:lumOff val="80000"/>
                </a:schemeClr>
              </a:solidFill>
            </a:endParaRPr>
          </a:p>
        </p:txBody>
      </p:sp>
      <p:sp>
        <p:nvSpPr>
          <p:cNvPr id="5" name="4 - TextBox"/>
          <p:cNvSpPr txBox="1"/>
          <p:nvPr/>
        </p:nvSpPr>
        <p:spPr>
          <a:xfrm>
            <a:off x="428596" y="1000108"/>
            <a:ext cx="8358246" cy="6063198"/>
          </a:xfrm>
          <a:prstGeom prst="rect">
            <a:avLst/>
          </a:prstGeom>
          <a:noFill/>
        </p:spPr>
        <p:txBody>
          <a:bodyPr wrap="square" rtlCol="0">
            <a:spAutoFit/>
          </a:bodyPr>
          <a:lstStyle/>
          <a:p>
            <a:pPr algn="just">
              <a:buFont typeface="Wingdings" pitchFamily="2" charset="2"/>
              <a:buChar char="Ø"/>
            </a:pPr>
            <a:r>
              <a:rPr lang="el-GR" sz="2800" b="1" i="1" u="sng" dirty="0" smtClean="0">
                <a:solidFill>
                  <a:srgbClr val="C00000"/>
                </a:solidFill>
              </a:rPr>
              <a:t>Κοινό γυαλί</a:t>
            </a:r>
            <a:r>
              <a:rPr lang="el-GR" sz="2800" b="1" i="1" u="sng" dirty="0" smtClean="0">
                <a:solidFill>
                  <a:srgbClr val="C00000"/>
                </a:solidFill>
              </a:rPr>
              <a:t>: </a:t>
            </a:r>
            <a:r>
              <a:rPr lang="el-GR" sz="2400" b="1" dirty="0" smtClean="0">
                <a:solidFill>
                  <a:schemeClr val="bg1"/>
                </a:solidFill>
              </a:rPr>
              <a:t>Το </a:t>
            </a:r>
            <a:r>
              <a:rPr lang="el-GR" sz="2400" b="1" dirty="0" smtClean="0">
                <a:solidFill>
                  <a:schemeClr val="bg1"/>
                </a:solidFill>
              </a:rPr>
              <a:t>κοινό γυαλί είναι φθηνό στην κατασκευή του και παρουσιάζει οπτικές και φυσικές ιδιότητες κατάλληλες για την κατασκευή κοινών αντικειμένων, όπως υαλοπίνακες και οικιακά </a:t>
            </a:r>
            <a:r>
              <a:rPr lang="el-GR" sz="2400" b="1" dirty="0" smtClean="0">
                <a:solidFill>
                  <a:schemeClr val="bg1"/>
                </a:solidFill>
              </a:rPr>
              <a:t>σκεύη</a:t>
            </a:r>
          </a:p>
          <a:p>
            <a:pPr>
              <a:buFont typeface="Wingdings" pitchFamily="2" charset="2"/>
              <a:buChar char="Ø"/>
            </a:pPr>
            <a:endParaRPr lang="el-GR" sz="2400" b="1" dirty="0" smtClean="0">
              <a:solidFill>
                <a:schemeClr val="bg1"/>
              </a:solidFill>
            </a:endParaRPr>
          </a:p>
          <a:p>
            <a:pPr algn="just">
              <a:buFont typeface="Wingdings" pitchFamily="2" charset="2"/>
              <a:buChar char="Ø"/>
            </a:pPr>
            <a:r>
              <a:rPr lang="el-GR" sz="2400" b="1" i="1" u="sng" dirty="0" smtClean="0">
                <a:solidFill>
                  <a:srgbClr val="C00000"/>
                </a:solidFill>
              </a:rPr>
              <a:t>Γυαλί </a:t>
            </a:r>
            <a:r>
              <a:rPr lang="el-GR" sz="2400" b="1" i="1" u="sng" dirty="0" smtClean="0">
                <a:solidFill>
                  <a:srgbClr val="C00000"/>
                </a:solidFill>
              </a:rPr>
              <a:t>μολύβδου</a:t>
            </a:r>
            <a:r>
              <a:rPr lang="el-GR" sz="2400" b="1" i="1" u="sng" dirty="0" smtClean="0">
                <a:solidFill>
                  <a:srgbClr val="C00000"/>
                </a:solidFill>
              </a:rPr>
              <a:t>: </a:t>
            </a:r>
            <a:r>
              <a:rPr lang="el-GR" sz="2400" b="1" dirty="0" smtClean="0">
                <a:solidFill>
                  <a:schemeClr val="bg1"/>
                </a:solidFill>
              </a:rPr>
              <a:t>Υλικό </a:t>
            </a:r>
            <a:r>
              <a:rPr lang="el-GR" sz="2400" b="1" dirty="0" smtClean="0">
                <a:solidFill>
                  <a:schemeClr val="bg1"/>
                </a:solidFill>
              </a:rPr>
              <a:t>ιδιαίτερα κατάλληλο για την κατασκευή διακοσμητικών αντικειμένων αλλά και (ακριβών) ειδών οικιακής χρήσεως, όπως ποτήρια, ανθοδοχεία κτλ. </a:t>
            </a:r>
            <a:endParaRPr lang="el-GR" sz="2400" b="1" dirty="0" smtClean="0">
              <a:solidFill>
                <a:schemeClr val="bg1"/>
              </a:solidFill>
            </a:endParaRPr>
          </a:p>
          <a:p>
            <a:pPr>
              <a:buFont typeface="Wingdings" pitchFamily="2" charset="2"/>
              <a:buChar char="Ø"/>
            </a:pPr>
            <a:endParaRPr lang="el-GR" sz="2400" b="1" dirty="0" smtClean="0">
              <a:solidFill>
                <a:schemeClr val="bg1"/>
              </a:solidFill>
            </a:endParaRPr>
          </a:p>
          <a:p>
            <a:pPr algn="just">
              <a:buFont typeface="Wingdings" pitchFamily="2" charset="2"/>
              <a:buChar char="Ø"/>
            </a:pPr>
            <a:r>
              <a:rPr lang="el-GR" sz="2400" b="1" i="1" u="sng" dirty="0" smtClean="0">
                <a:solidFill>
                  <a:srgbClr val="C00000"/>
                </a:solidFill>
              </a:rPr>
              <a:t>Γυαλί βορίου</a:t>
            </a:r>
            <a:r>
              <a:rPr lang="el-GR" sz="2400" b="1" i="1" u="sng" dirty="0" smtClean="0">
                <a:solidFill>
                  <a:srgbClr val="C00000"/>
                </a:solidFill>
              </a:rPr>
              <a:t>: </a:t>
            </a:r>
            <a:r>
              <a:rPr lang="el-GR" sz="2400" b="1" dirty="0" smtClean="0">
                <a:solidFill>
                  <a:schemeClr val="bg1"/>
                </a:solidFill>
              </a:rPr>
              <a:t>Είναι </a:t>
            </a:r>
            <a:r>
              <a:rPr lang="el-GR" sz="2400" b="1" dirty="0" smtClean="0">
                <a:solidFill>
                  <a:schemeClr val="bg1"/>
                </a:solidFill>
              </a:rPr>
              <a:t>γνωστότερο με την εμπορική ονομασία «</a:t>
            </a:r>
            <a:r>
              <a:rPr lang="el-GR" sz="2400" b="1" dirty="0" err="1" smtClean="0">
                <a:solidFill>
                  <a:schemeClr val="bg1"/>
                </a:solidFill>
              </a:rPr>
              <a:t>Pyrex</a:t>
            </a:r>
            <a:r>
              <a:rPr lang="el-GR" sz="2400" b="1" dirty="0" smtClean="0">
                <a:solidFill>
                  <a:schemeClr val="bg1"/>
                </a:solidFill>
              </a:rPr>
              <a:t>» (τα οποία δεν θραύονται κατά το μαγείρεμα</a:t>
            </a:r>
            <a:r>
              <a:rPr lang="el-GR" sz="2400" b="1" dirty="0" smtClean="0">
                <a:solidFill>
                  <a:schemeClr val="bg1"/>
                </a:solidFill>
              </a:rPr>
              <a:t>)</a:t>
            </a:r>
          </a:p>
          <a:p>
            <a:pPr>
              <a:buFont typeface="Wingdings" pitchFamily="2" charset="2"/>
              <a:buChar char="Ø"/>
            </a:pPr>
            <a:endParaRPr lang="el-GR" sz="2400" b="1" dirty="0" smtClean="0">
              <a:solidFill>
                <a:schemeClr val="bg1"/>
              </a:solidFill>
            </a:endParaRPr>
          </a:p>
          <a:p>
            <a:pPr algn="just">
              <a:buFont typeface="Wingdings" pitchFamily="2" charset="2"/>
              <a:buChar char="Ø"/>
            </a:pPr>
            <a:r>
              <a:rPr lang="el-GR" sz="2400" b="1" i="1" u="sng" dirty="0" err="1">
                <a:solidFill>
                  <a:srgbClr val="C00000"/>
                </a:solidFill>
              </a:rPr>
              <a:t>Υαλόνημα</a:t>
            </a:r>
            <a:r>
              <a:rPr lang="el-GR" sz="2400" b="1" i="1" u="sng" dirty="0">
                <a:solidFill>
                  <a:srgbClr val="C00000"/>
                </a:solidFill>
              </a:rPr>
              <a:t>:</a:t>
            </a:r>
            <a:r>
              <a:rPr lang="el-GR" sz="2400" b="1" dirty="0">
                <a:solidFill>
                  <a:schemeClr val="bg1"/>
                </a:solidFill>
              </a:rPr>
              <a:t> Κατασκευάζεται από ποικίλους τύπους γυαλιού σε μορφή νήματος με πολλαπλές χρήσεις.</a:t>
            </a:r>
            <a:endParaRPr lang="el-GR" sz="2400" b="1" dirty="0" smtClean="0">
              <a:solidFill>
                <a:schemeClr val="bg1"/>
              </a:solidFill>
            </a:endParaRPr>
          </a:p>
          <a:p>
            <a:endParaRPr lang="el-GR" sz="2400" dirty="0" smtClean="0"/>
          </a:p>
          <a:p>
            <a:endParaRPr lang="el-GR" sz="2400" dirty="0"/>
          </a:p>
        </p:txBody>
      </p:sp>
    </p:spTree>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796908"/>
          </a:xfrm>
        </p:spPr>
        <p:txBody>
          <a:bodyPr/>
          <a:lstStyle/>
          <a:p>
            <a:r>
              <a:rPr lang="el-GR" dirty="0" smtClean="0">
                <a:solidFill>
                  <a:schemeClr val="accent6">
                    <a:lumMod val="20000"/>
                    <a:lumOff val="80000"/>
                  </a:schemeClr>
                </a:solidFill>
              </a:rPr>
              <a:t>Γυαλί</a:t>
            </a:r>
            <a:endParaRPr lang="el-GR" dirty="0">
              <a:solidFill>
                <a:schemeClr val="accent6">
                  <a:lumMod val="20000"/>
                  <a:lumOff val="80000"/>
                </a:schemeClr>
              </a:solidFill>
            </a:endParaRPr>
          </a:p>
        </p:txBody>
      </p:sp>
      <p:sp>
        <p:nvSpPr>
          <p:cNvPr id="5" name="4 - Βέλος προς τα κάτω"/>
          <p:cNvSpPr/>
          <p:nvPr/>
        </p:nvSpPr>
        <p:spPr>
          <a:xfrm>
            <a:off x="4286248" y="1071546"/>
            <a:ext cx="357190" cy="42862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2857488" y="1571612"/>
            <a:ext cx="4929222" cy="523220"/>
          </a:xfrm>
          <a:prstGeom prst="rect">
            <a:avLst/>
          </a:prstGeom>
          <a:noFill/>
        </p:spPr>
        <p:txBody>
          <a:bodyPr wrap="square" rtlCol="0">
            <a:spAutoFit/>
          </a:bodyPr>
          <a:lstStyle/>
          <a:p>
            <a:r>
              <a:rPr lang="el-GR" sz="2800" b="1" dirty="0" smtClean="0">
                <a:solidFill>
                  <a:schemeClr val="bg1"/>
                </a:solidFill>
              </a:rPr>
              <a:t>Γυάλινα </a:t>
            </a:r>
            <a:r>
              <a:rPr lang="el-GR" sz="2800" b="1" dirty="0" smtClean="0">
                <a:solidFill>
                  <a:schemeClr val="bg1"/>
                </a:solidFill>
              </a:rPr>
              <a:t>μπουκάλια, δοχεία  </a:t>
            </a:r>
            <a:r>
              <a:rPr lang="el-GR" sz="2800" b="1" dirty="0" err="1" smtClean="0">
                <a:solidFill>
                  <a:schemeClr val="bg1"/>
                </a:solidFill>
              </a:rPr>
              <a:t>κ.α</a:t>
            </a:r>
            <a:endParaRPr lang="el-GR" sz="2800" b="1" dirty="0">
              <a:solidFill>
                <a:schemeClr val="bg1"/>
              </a:solidFill>
            </a:endParaRPr>
          </a:p>
        </p:txBody>
      </p:sp>
      <p:sp>
        <p:nvSpPr>
          <p:cNvPr id="7" name="6 - Βέλος προς τα κάτω"/>
          <p:cNvSpPr/>
          <p:nvPr/>
        </p:nvSpPr>
        <p:spPr>
          <a:xfrm>
            <a:off x="4214810" y="2357430"/>
            <a:ext cx="428628" cy="500066"/>
          </a:xfrm>
          <a:prstGeom prst="downArrow">
            <a:avLst>
              <a:gd name="adj1" fmla="val 50000"/>
              <a:gd name="adj2" fmla="val 4718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TextBox"/>
          <p:cNvSpPr txBox="1"/>
          <p:nvPr/>
        </p:nvSpPr>
        <p:spPr>
          <a:xfrm>
            <a:off x="285720" y="3071810"/>
            <a:ext cx="6215106" cy="954107"/>
          </a:xfrm>
          <a:prstGeom prst="rect">
            <a:avLst/>
          </a:prstGeom>
          <a:noFill/>
        </p:spPr>
        <p:txBody>
          <a:bodyPr wrap="square" rtlCol="0">
            <a:spAutoFit/>
          </a:bodyPr>
          <a:lstStyle/>
          <a:p>
            <a:r>
              <a:rPr lang="el-GR" sz="2800" b="1" dirty="0" smtClean="0">
                <a:solidFill>
                  <a:schemeClr val="bg1"/>
                </a:solidFill>
              </a:rPr>
              <a:t>Χρησιμοποίηση (για αποθήκευση υγρών και τροφίμων) </a:t>
            </a:r>
            <a:endParaRPr lang="el-GR" sz="2800" b="1" dirty="0">
              <a:solidFill>
                <a:schemeClr val="bg1"/>
              </a:solidFill>
            </a:endParaRPr>
          </a:p>
        </p:txBody>
      </p:sp>
      <p:sp>
        <p:nvSpPr>
          <p:cNvPr id="10" name="9 - Βέλος προς τα κάτω"/>
          <p:cNvSpPr/>
          <p:nvPr/>
        </p:nvSpPr>
        <p:spPr>
          <a:xfrm>
            <a:off x="4143372" y="4000504"/>
            <a:ext cx="500066" cy="57150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458" name="AutoShape 2" descr="Αποτέλεσμα εικόνας για γυαλινα μπουκαλια α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59" name="Picture 3" descr="C:\Users\user\Downloads\55.jpg"/>
          <p:cNvPicPr>
            <a:picLocks noChangeAspect="1" noChangeArrowheads="1"/>
          </p:cNvPicPr>
          <p:nvPr/>
        </p:nvPicPr>
        <p:blipFill>
          <a:blip r:embed="rId2"/>
          <a:srcRect/>
          <a:stretch>
            <a:fillRect/>
          </a:stretch>
        </p:blipFill>
        <p:spPr bwMode="auto">
          <a:xfrm>
            <a:off x="285720" y="1071546"/>
            <a:ext cx="2214577" cy="1571637"/>
          </a:xfrm>
          <a:prstGeom prst="rect">
            <a:avLst/>
          </a:prstGeom>
          <a:noFill/>
        </p:spPr>
      </p:pic>
      <p:pic>
        <p:nvPicPr>
          <p:cNvPr id="19460" name="Picture 4" descr="C:\Users\user\Downloads\66.jpg"/>
          <p:cNvPicPr>
            <a:picLocks noChangeAspect="1" noChangeArrowheads="1"/>
          </p:cNvPicPr>
          <p:nvPr/>
        </p:nvPicPr>
        <p:blipFill>
          <a:blip r:embed="rId3"/>
          <a:srcRect/>
          <a:stretch>
            <a:fillRect/>
          </a:stretch>
        </p:blipFill>
        <p:spPr bwMode="auto">
          <a:xfrm>
            <a:off x="5929322" y="2428868"/>
            <a:ext cx="2671764" cy="1731712"/>
          </a:xfrm>
          <a:prstGeom prst="rect">
            <a:avLst/>
          </a:prstGeom>
          <a:noFill/>
        </p:spPr>
      </p:pic>
      <p:pic>
        <p:nvPicPr>
          <p:cNvPr id="19461" name="Picture 5" descr="C:\Users\user\Downloads\77.jpg"/>
          <p:cNvPicPr>
            <a:picLocks noChangeAspect="1" noChangeArrowheads="1"/>
          </p:cNvPicPr>
          <p:nvPr/>
        </p:nvPicPr>
        <p:blipFill>
          <a:blip r:embed="rId4"/>
          <a:srcRect/>
          <a:stretch>
            <a:fillRect/>
          </a:stretch>
        </p:blipFill>
        <p:spPr bwMode="auto">
          <a:xfrm>
            <a:off x="428596" y="4580628"/>
            <a:ext cx="2566990" cy="1991644"/>
          </a:xfrm>
          <a:prstGeom prst="rect">
            <a:avLst/>
          </a:prstGeom>
          <a:noFill/>
        </p:spPr>
      </p:pic>
      <p:sp>
        <p:nvSpPr>
          <p:cNvPr id="13" name="12 - TextBox"/>
          <p:cNvSpPr txBox="1"/>
          <p:nvPr/>
        </p:nvSpPr>
        <p:spPr>
          <a:xfrm>
            <a:off x="3214678" y="4714884"/>
            <a:ext cx="5643602" cy="1938992"/>
          </a:xfrm>
          <a:prstGeom prst="rect">
            <a:avLst/>
          </a:prstGeom>
          <a:noFill/>
        </p:spPr>
        <p:txBody>
          <a:bodyPr wrap="square" rtlCol="0">
            <a:spAutoFit/>
          </a:bodyPr>
          <a:lstStyle/>
          <a:p>
            <a:pPr algn="ctr"/>
            <a:r>
              <a:rPr lang="el-GR" sz="2400" b="1" dirty="0" smtClean="0">
                <a:solidFill>
                  <a:schemeClr val="bg1"/>
                </a:solidFill>
              </a:rPr>
              <a:t>Τέλος , τα ανακυκλώνω!!!</a:t>
            </a:r>
          </a:p>
          <a:p>
            <a:pPr algn="ctr"/>
            <a:r>
              <a:rPr lang="el-GR" sz="2400" b="1" dirty="0" smtClean="0">
                <a:solidFill>
                  <a:schemeClr val="bg1"/>
                </a:solidFill>
              </a:rPr>
              <a:t>Με την ανακύκλωση του γυαλιού,  εξοικονομείται ενέργεια για την παραγωγή νέου, τόση</a:t>
            </a:r>
            <a:r>
              <a:rPr lang="en-US" sz="2400" b="1" dirty="0" smtClean="0">
                <a:solidFill>
                  <a:schemeClr val="bg1"/>
                </a:solidFill>
              </a:rPr>
              <a:t>,</a:t>
            </a:r>
            <a:r>
              <a:rPr lang="el-GR" sz="2400" b="1" dirty="0" smtClean="0">
                <a:solidFill>
                  <a:schemeClr val="bg1"/>
                </a:solidFill>
              </a:rPr>
              <a:t> όση «καίει» μια λάμπα 100 </a:t>
            </a:r>
            <a:r>
              <a:rPr lang="en-US" sz="2400" b="1" dirty="0" smtClean="0">
                <a:solidFill>
                  <a:schemeClr val="bg1"/>
                </a:solidFill>
              </a:rPr>
              <a:t>W </a:t>
            </a:r>
            <a:r>
              <a:rPr lang="el-GR" sz="2400" b="1" dirty="0" smtClean="0">
                <a:solidFill>
                  <a:schemeClr val="bg1"/>
                </a:solidFill>
              </a:rPr>
              <a:t>για 4 ώρες!!!! </a:t>
            </a:r>
            <a:endParaRPr lang="el-GR" sz="2400" b="1" dirty="0">
              <a:solidFill>
                <a:schemeClr val="bg1"/>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plus(in)">
                                      <p:cBhvr>
                                        <p:cTn id="7" dur="2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blinds(horizontal)">
                                      <p:cBhvr>
                                        <p:cTn id="12" dur="500"/>
                                        <p:tgtEl>
                                          <p:spTgt spid="19460"/>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wedge">
                                      <p:cBhvr>
                                        <p:cTn id="17" dur="2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60"/>
            <a:ext cx="8229600" cy="1143000"/>
          </a:xfrm>
        </p:spPr>
        <p:txBody>
          <a:bodyPr>
            <a:noAutofit/>
          </a:bodyPr>
          <a:lstStyle/>
          <a:p>
            <a:r>
              <a:rPr lang="el-GR" sz="3600" b="1" i="1" dirty="0" smtClean="0">
                <a:solidFill>
                  <a:schemeClr val="accent6">
                    <a:lumMod val="20000"/>
                    <a:lumOff val="80000"/>
                  </a:schemeClr>
                </a:solidFill>
              </a:rPr>
              <a:t>Τι γίνεται το γυαλί από την στιγμή που το βάζω στον μπλε κάδο ;</a:t>
            </a:r>
            <a:endParaRPr lang="el-GR" sz="3600" b="1" i="1" dirty="0">
              <a:solidFill>
                <a:schemeClr val="accent6">
                  <a:lumMod val="20000"/>
                  <a:lumOff val="80000"/>
                </a:schemeClr>
              </a:solidFill>
            </a:endParaRPr>
          </a:p>
        </p:txBody>
      </p:sp>
      <p:sp>
        <p:nvSpPr>
          <p:cNvPr id="5" name="4 - TextBox"/>
          <p:cNvSpPr txBox="1"/>
          <p:nvPr/>
        </p:nvSpPr>
        <p:spPr>
          <a:xfrm>
            <a:off x="214282" y="1143546"/>
            <a:ext cx="8786874" cy="3785652"/>
          </a:xfrm>
          <a:prstGeom prst="rect">
            <a:avLst/>
          </a:prstGeom>
          <a:noFill/>
        </p:spPr>
        <p:txBody>
          <a:bodyPr wrap="square" rtlCol="0">
            <a:spAutoFit/>
          </a:bodyPr>
          <a:lstStyle/>
          <a:p>
            <a:pPr fontAlgn="base"/>
            <a:r>
              <a:rPr lang="el-GR" sz="2000" b="1" dirty="0">
                <a:solidFill>
                  <a:schemeClr val="bg1"/>
                </a:solidFill>
              </a:rPr>
              <a:t>Από τους κάδους γυαλιού μεταφέρονται με φορτηγά ή άλλα μέσα στο εργοστάσιο.</a:t>
            </a:r>
          </a:p>
          <a:p>
            <a:pPr fontAlgn="base"/>
            <a:r>
              <a:rPr lang="el-GR" sz="2000" b="1" dirty="0">
                <a:solidFill>
                  <a:schemeClr val="bg1"/>
                </a:solidFill>
              </a:rPr>
              <a:t>Το γυαλί είναι ταξινομημένο κατά χρώμα και πλένεται για να απομακρυνθούν τυχόν ακαθαρσίες και προσμίξεις.</a:t>
            </a:r>
          </a:p>
          <a:p>
            <a:pPr fontAlgn="base"/>
            <a:r>
              <a:rPr lang="el-GR" sz="2000" b="1" dirty="0">
                <a:solidFill>
                  <a:schemeClr val="bg1"/>
                </a:solidFill>
              </a:rPr>
              <a:t>Το γυαλί στη συνέχεια συνθλίβεται και λιώνει.</a:t>
            </a:r>
          </a:p>
          <a:p>
            <a:pPr fontAlgn="base"/>
            <a:r>
              <a:rPr lang="el-GR" sz="2000" b="1" dirty="0" smtClean="0">
                <a:solidFill>
                  <a:schemeClr val="bg1"/>
                </a:solidFill>
              </a:rPr>
              <a:t>Έπειτα </a:t>
            </a:r>
            <a:r>
              <a:rPr lang="el-GR" sz="2000" b="1" dirty="0">
                <a:solidFill>
                  <a:schemeClr val="bg1"/>
                </a:solidFill>
              </a:rPr>
              <a:t>αναπαράγεται και διαμορφώνετε σε νέα προϊόντα, όπως ποτήρια, μπουκάλια και βάζα. Μπορεί επίσης  να χρησιμοποιηθεί για εναλλακτικούς σκοπούς, όπως η κατασκευή των τούβλων ή διακοσμητικά.</a:t>
            </a:r>
          </a:p>
          <a:p>
            <a:pPr fontAlgn="base"/>
            <a:r>
              <a:rPr lang="el-GR" sz="2000" b="1" dirty="0">
                <a:solidFill>
                  <a:schemeClr val="bg1"/>
                </a:solidFill>
              </a:rPr>
              <a:t>Στη συνέχεια τα προϊόντα αποστέλλονται πίσω στα καταστήματα έτοιμα για να χρησιμοποιηθούν ξανά.</a:t>
            </a:r>
          </a:p>
          <a:p>
            <a:pPr fontAlgn="base"/>
            <a:r>
              <a:rPr lang="el-GR" sz="2000" b="1" dirty="0">
                <a:solidFill>
                  <a:schemeClr val="bg1"/>
                </a:solidFill>
              </a:rPr>
              <a:t>Το Γυαλί δεν χάνει τίποτα μέσω της διαδικασίας της ανακύκλωσης, έτσι ώστε να μπορεί να ανακυκλωθεί ξανά και ξανά.</a:t>
            </a:r>
          </a:p>
        </p:txBody>
      </p:sp>
      <p:pic>
        <p:nvPicPr>
          <p:cNvPr id="18433" name="Picture 1" descr="C:\Users\user\Downloads\88.jpg"/>
          <p:cNvPicPr>
            <a:picLocks noChangeAspect="1" noChangeArrowheads="1"/>
          </p:cNvPicPr>
          <p:nvPr/>
        </p:nvPicPr>
        <p:blipFill>
          <a:blip r:embed="rId2"/>
          <a:srcRect/>
          <a:stretch>
            <a:fillRect/>
          </a:stretch>
        </p:blipFill>
        <p:spPr bwMode="auto">
          <a:xfrm>
            <a:off x="500034" y="4986348"/>
            <a:ext cx="3214710" cy="1800238"/>
          </a:xfrm>
          <a:prstGeom prst="rect">
            <a:avLst/>
          </a:prstGeom>
          <a:noFill/>
        </p:spPr>
      </p:pic>
      <p:pic>
        <p:nvPicPr>
          <p:cNvPr id="18434" name="Picture 2" descr="C:\Users\user\Downloads\99.jpg"/>
          <p:cNvPicPr>
            <a:picLocks noChangeAspect="1" noChangeArrowheads="1"/>
          </p:cNvPicPr>
          <p:nvPr/>
        </p:nvPicPr>
        <p:blipFill>
          <a:blip r:embed="rId3"/>
          <a:srcRect/>
          <a:stretch>
            <a:fillRect/>
          </a:stretch>
        </p:blipFill>
        <p:spPr bwMode="auto">
          <a:xfrm>
            <a:off x="5500694" y="4635359"/>
            <a:ext cx="3000396" cy="2151227"/>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trips(downLeft)">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solidFill>
                  <a:schemeClr val="accent6">
                    <a:lumMod val="20000"/>
                    <a:lumOff val="80000"/>
                  </a:schemeClr>
                </a:solidFill>
              </a:rPr>
              <a:t>Τι μπορούμε να τα κάνουμε εκτός απ’ το να τα ανακυκλώσουμε</a:t>
            </a:r>
            <a:r>
              <a:rPr lang="el-GR" i="1" dirty="0" smtClean="0">
                <a:solidFill>
                  <a:schemeClr val="accent6">
                    <a:lumMod val="20000"/>
                    <a:lumOff val="80000"/>
                  </a:schemeClr>
                </a:solidFill>
              </a:rPr>
              <a:t>;</a:t>
            </a:r>
            <a:endParaRPr lang="el-GR" i="1" dirty="0">
              <a:solidFill>
                <a:schemeClr val="accent6">
                  <a:lumMod val="20000"/>
                  <a:lumOff val="80000"/>
                </a:schemeClr>
              </a:solidFill>
            </a:endParaRPr>
          </a:p>
        </p:txBody>
      </p:sp>
      <p:sp>
        <p:nvSpPr>
          <p:cNvPr id="4" name="3 - TextBox"/>
          <p:cNvSpPr txBox="1"/>
          <p:nvPr/>
        </p:nvSpPr>
        <p:spPr>
          <a:xfrm>
            <a:off x="285720" y="1714488"/>
            <a:ext cx="8572560" cy="1384995"/>
          </a:xfrm>
          <a:prstGeom prst="rect">
            <a:avLst/>
          </a:prstGeom>
          <a:noFill/>
        </p:spPr>
        <p:txBody>
          <a:bodyPr wrap="square" rtlCol="0">
            <a:spAutoFit/>
          </a:bodyPr>
          <a:lstStyle/>
          <a:p>
            <a:pPr algn="ctr"/>
            <a:r>
              <a:rPr lang="el-GR" sz="2800" b="1" dirty="0" smtClean="0">
                <a:solidFill>
                  <a:schemeClr val="bg1"/>
                </a:solidFill>
              </a:rPr>
              <a:t>Μπορούμε τα μπουκάλια , τα δοχεία να τα αξιοποιήσουμε φτιάχνοντας τα  εμείς ώστε να ξανά αποθηκεύσουμε τρόφιμα ή κάνοντας τα διακοσμητικά.</a:t>
            </a:r>
            <a:endParaRPr lang="el-GR" sz="2800" b="1" dirty="0">
              <a:solidFill>
                <a:schemeClr val="bg1"/>
              </a:solidFill>
            </a:endParaRPr>
          </a:p>
        </p:txBody>
      </p:sp>
      <p:pic>
        <p:nvPicPr>
          <p:cNvPr id="21506" name="Picture 2" descr="C:\Users\user\Downloads\10.jpg"/>
          <p:cNvPicPr>
            <a:picLocks noChangeAspect="1" noChangeArrowheads="1"/>
          </p:cNvPicPr>
          <p:nvPr/>
        </p:nvPicPr>
        <p:blipFill>
          <a:blip r:embed="rId2"/>
          <a:srcRect/>
          <a:stretch>
            <a:fillRect/>
          </a:stretch>
        </p:blipFill>
        <p:spPr bwMode="auto">
          <a:xfrm>
            <a:off x="152382" y="3571876"/>
            <a:ext cx="1847850" cy="2643206"/>
          </a:xfrm>
          <a:prstGeom prst="rect">
            <a:avLst/>
          </a:prstGeom>
          <a:noFill/>
        </p:spPr>
      </p:pic>
      <p:pic>
        <p:nvPicPr>
          <p:cNvPr id="21507" name="Picture 3" descr="C:\Users\user\Downloads\11.jpg"/>
          <p:cNvPicPr>
            <a:picLocks noChangeAspect="1" noChangeArrowheads="1"/>
          </p:cNvPicPr>
          <p:nvPr/>
        </p:nvPicPr>
        <p:blipFill>
          <a:blip r:embed="rId3"/>
          <a:srcRect/>
          <a:stretch>
            <a:fillRect/>
          </a:stretch>
        </p:blipFill>
        <p:spPr bwMode="auto">
          <a:xfrm>
            <a:off x="2214546" y="3554614"/>
            <a:ext cx="1714512" cy="2660468"/>
          </a:xfrm>
          <a:prstGeom prst="rect">
            <a:avLst/>
          </a:prstGeom>
          <a:noFill/>
        </p:spPr>
      </p:pic>
      <p:pic>
        <p:nvPicPr>
          <p:cNvPr id="21508" name="Picture 4" descr="C:\Users\user\Downloads\12.jpg"/>
          <p:cNvPicPr>
            <a:picLocks noChangeAspect="1" noChangeArrowheads="1"/>
          </p:cNvPicPr>
          <p:nvPr/>
        </p:nvPicPr>
        <p:blipFill>
          <a:blip r:embed="rId4"/>
          <a:srcRect/>
          <a:stretch>
            <a:fillRect/>
          </a:stretch>
        </p:blipFill>
        <p:spPr bwMode="auto">
          <a:xfrm>
            <a:off x="4143372" y="3558502"/>
            <a:ext cx="2000264" cy="2656580"/>
          </a:xfrm>
          <a:prstGeom prst="rect">
            <a:avLst/>
          </a:prstGeom>
          <a:noFill/>
        </p:spPr>
      </p:pic>
      <p:pic>
        <p:nvPicPr>
          <p:cNvPr id="21509" name="Picture 5" descr="C:\Users\user\Downloads\13.jpg"/>
          <p:cNvPicPr>
            <a:picLocks noChangeAspect="1" noChangeArrowheads="1"/>
          </p:cNvPicPr>
          <p:nvPr/>
        </p:nvPicPr>
        <p:blipFill>
          <a:blip r:embed="rId5"/>
          <a:srcRect/>
          <a:stretch>
            <a:fillRect/>
          </a:stretch>
        </p:blipFill>
        <p:spPr bwMode="auto">
          <a:xfrm>
            <a:off x="6319868" y="3929066"/>
            <a:ext cx="2609850" cy="1752600"/>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20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plus(in)">
                                      <p:cBhvr>
                                        <p:cTn id="12"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solidFill>
                  <a:schemeClr val="accent6">
                    <a:lumMod val="20000"/>
                    <a:lumOff val="80000"/>
                  </a:schemeClr>
                </a:solidFill>
              </a:rPr>
              <a:t>Επιμέλεια  :</a:t>
            </a:r>
            <a:endParaRPr lang="el-GR" b="1" i="1" dirty="0">
              <a:solidFill>
                <a:schemeClr val="accent6">
                  <a:lumMod val="20000"/>
                  <a:lumOff val="80000"/>
                </a:schemeClr>
              </a:solidFill>
            </a:endParaRPr>
          </a:p>
        </p:txBody>
      </p:sp>
      <p:sp>
        <p:nvSpPr>
          <p:cNvPr id="3" name="2 - Θέση περιεχομένου"/>
          <p:cNvSpPr>
            <a:spLocks noGrp="1"/>
          </p:cNvSpPr>
          <p:nvPr>
            <p:ph idx="1"/>
          </p:nvPr>
        </p:nvSpPr>
        <p:spPr>
          <a:xfrm>
            <a:off x="285720" y="1600200"/>
            <a:ext cx="8572560" cy="4525963"/>
          </a:xfrm>
        </p:spPr>
        <p:txBody>
          <a:bodyPr>
            <a:normAutofit fontScale="85000" lnSpcReduction="20000"/>
          </a:bodyPr>
          <a:lstStyle/>
          <a:p>
            <a:pPr>
              <a:buNone/>
            </a:pPr>
            <a:endParaRPr lang="el-GR" b="1" i="1" dirty="0" smtClean="0">
              <a:solidFill>
                <a:schemeClr val="bg1"/>
              </a:solidFill>
            </a:endParaRPr>
          </a:p>
          <a:p>
            <a:pPr>
              <a:buNone/>
            </a:pPr>
            <a:endParaRPr lang="el-GR" b="1" i="1" dirty="0" smtClean="0">
              <a:solidFill>
                <a:schemeClr val="bg1"/>
              </a:solidFill>
            </a:endParaRPr>
          </a:p>
          <a:p>
            <a:pPr algn="ctr">
              <a:buNone/>
            </a:pPr>
            <a:r>
              <a:rPr lang="el-GR" sz="4600" b="1" i="1" dirty="0" smtClean="0">
                <a:solidFill>
                  <a:schemeClr val="bg1"/>
                </a:solidFill>
              </a:rPr>
              <a:t>Κατερίνα </a:t>
            </a:r>
            <a:r>
              <a:rPr lang="el-GR" sz="4600" b="1" i="1" dirty="0" err="1" smtClean="0">
                <a:solidFill>
                  <a:schemeClr val="bg1"/>
                </a:solidFill>
              </a:rPr>
              <a:t>Μερίδη</a:t>
            </a:r>
            <a:r>
              <a:rPr lang="el-GR" sz="4600" b="1" i="1" dirty="0" smtClean="0">
                <a:solidFill>
                  <a:schemeClr val="bg1"/>
                </a:solidFill>
              </a:rPr>
              <a:t>, Κώστας </a:t>
            </a:r>
            <a:r>
              <a:rPr lang="el-GR" sz="4600" b="1" i="1" dirty="0" err="1" smtClean="0">
                <a:solidFill>
                  <a:schemeClr val="bg1"/>
                </a:solidFill>
              </a:rPr>
              <a:t>Τζαγάκης</a:t>
            </a:r>
            <a:r>
              <a:rPr lang="el-GR" sz="4600" b="1" i="1" dirty="0" smtClean="0">
                <a:solidFill>
                  <a:schemeClr val="bg1"/>
                </a:solidFill>
              </a:rPr>
              <a:t> ,</a:t>
            </a:r>
          </a:p>
          <a:p>
            <a:pPr algn="ctr">
              <a:buNone/>
            </a:pPr>
            <a:r>
              <a:rPr lang="el-GR" sz="4600" b="1" i="1" dirty="0" smtClean="0">
                <a:solidFill>
                  <a:schemeClr val="bg1"/>
                </a:solidFill>
              </a:rPr>
              <a:t>Γιώτα </a:t>
            </a:r>
            <a:r>
              <a:rPr lang="el-GR" sz="4600" b="1" i="1" dirty="0" err="1" smtClean="0">
                <a:solidFill>
                  <a:schemeClr val="bg1"/>
                </a:solidFill>
              </a:rPr>
              <a:t>Κατσουλάκη</a:t>
            </a:r>
            <a:r>
              <a:rPr lang="el-GR" sz="4600" b="1" i="1" dirty="0" smtClean="0">
                <a:solidFill>
                  <a:schemeClr val="bg1"/>
                </a:solidFill>
              </a:rPr>
              <a:t>, Καρολίνα</a:t>
            </a:r>
            <a:r>
              <a:rPr lang="en-US" sz="4600" b="1" i="1" dirty="0" smtClean="0">
                <a:solidFill>
                  <a:schemeClr val="bg1"/>
                </a:solidFill>
              </a:rPr>
              <a:t> </a:t>
            </a:r>
            <a:r>
              <a:rPr lang="el-GR" sz="4600" b="1" i="1" dirty="0" smtClean="0">
                <a:solidFill>
                  <a:schemeClr val="bg1"/>
                </a:solidFill>
              </a:rPr>
              <a:t>Βασιλείου  </a:t>
            </a:r>
          </a:p>
          <a:p>
            <a:pPr>
              <a:buNone/>
            </a:pPr>
            <a:r>
              <a:rPr lang="el-GR" dirty="0" smtClean="0"/>
              <a:t>    </a:t>
            </a:r>
          </a:p>
          <a:p>
            <a:pPr>
              <a:buNone/>
            </a:pPr>
            <a:endParaRPr lang="el-GR" sz="4000" b="1" dirty="0" smtClean="0"/>
          </a:p>
          <a:p>
            <a:pPr algn="ctr">
              <a:buNone/>
            </a:pPr>
            <a:r>
              <a:rPr lang="el-GR" sz="4700" b="1" dirty="0" smtClean="0">
                <a:solidFill>
                  <a:schemeClr val="bg1"/>
                </a:solidFill>
              </a:rPr>
              <a:t>Πηγές</a:t>
            </a:r>
            <a:r>
              <a:rPr lang="el-GR" sz="4700" dirty="0" smtClean="0">
                <a:solidFill>
                  <a:schemeClr val="bg1"/>
                </a:solidFill>
              </a:rPr>
              <a:t> </a:t>
            </a:r>
            <a:r>
              <a:rPr lang="el-GR" sz="4700" dirty="0" smtClean="0">
                <a:solidFill>
                  <a:schemeClr val="bg1"/>
                </a:solidFill>
              </a:rPr>
              <a:t>:</a:t>
            </a:r>
          </a:p>
          <a:p>
            <a:pPr algn="ctr">
              <a:buNone/>
            </a:pPr>
            <a:r>
              <a:rPr lang="en-US" sz="4700" b="1" dirty="0">
                <a:solidFill>
                  <a:schemeClr val="bg1"/>
                </a:solidFill>
              </a:rPr>
              <a:t>www</a:t>
            </a:r>
            <a:r>
              <a:rPr lang="en-US" sz="4700" dirty="0">
                <a:solidFill>
                  <a:schemeClr val="bg1"/>
                </a:solidFill>
              </a:rPr>
              <a:t>.</a:t>
            </a:r>
            <a:r>
              <a:rPr lang="en-US" sz="4700" b="1" dirty="0">
                <a:solidFill>
                  <a:schemeClr val="bg1"/>
                </a:solidFill>
              </a:rPr>
              <a:t>wikipedia</a:t>
            </a:r>
            <a:r>
              <a:rPr lang="en-US" sz="4700" dirty="0">
                <a:solidFill>
                  <a:schemeClr val="bg1"/>
                </a:solidFill>
              </a:rPr>
              <a:t>.</a:t>
            </a:r>
            <a:r>
              <a:rPr lang="en-US" sz="4700" b="1" dirty="0">
                <a:solidFill>
                  <a:schemeClr val="bg1"/>
                </a:solidFill>
              </a:rPr>
              <a:t>com</a:t>
            </a:r>
            <a:endParaRPr lang="el-GR" sz="4700" dirty="0">
              <a:solidFill>
                <a:schemeClr val="bg1"/>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273</Words>
  <Application>Microsoft Office PowerPoint</Application>
  <PresentationFormat>Προβολή στην οθόνη (4:3)</PresentationFormat>
  <Paragraphs>42</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ΓΥΑΛΙ</vt:lpstr>
      <vt:lpstr>Γενικά το γυαλί </vt:lpstr>
      <vt:lpstr>Από τι φτιάχνεται το γυαλί;</vt:lpstr>
      <vt:lpstr>Φυσικές ιδιότητες του γυαλιού </vt:lpstr>
      <vt:lpstr>Βασικοί τύποι γυαλιού</vt:lpstr>
      <vt:lpstr>Γυαλί</vt:lpstr>
      <vt:lpstr>Τι γίνεται το γυαλί από την στιγμή που το βάζω στον μπλε κάδο ;</vt:lpstr>
      <vt:lpstr>Τι μπορούμε να τα κάνουμε εκτός απ’ το να τα ανακυκλώσουμε;</vt:lpstr>
      <vt:lpstr>Επιμέλεια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γεομα</cp:lastModifiedBy>
  <cp:revision>33</cp:revision>
  <dcterms:created xsi:type="dcterms:W3CDTF">2016-12-19T17:34:51Z</dcterms:created>
  <dcterms:modified xsi:type="dcterms:W3CDTF">2017-05-06T19:26:23Z</dcterms:modified>
</cp:coreProperties>
</file>