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1858F-904D-4CB0-AF97-A171524BC9E2}" type="datetimeFigureOut">
              <a:rPr lang="el-GR" smtClean="0"/>
              <a:pPr/>
              <a:t>4/5/2017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778EC-83BD-474F-AEDE-FABBF35EBCA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14F4467-8D9D-4A6C-B5E5-065682A8AD0D}" type="datetime1">
              <a:rPr lang="el-GR" smtClean="0"/>
              <a:pPr/>
              <a:t>4/5/2017</a:t>
            </a:fld>
            <a:endParaRPr lang="el-GR"/>
          </a:p>
        </p:txBody>
      </p:sp>
      <p:sp>
        <p:nvSpPr>
          <p:cNvPr id="5" name="4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6" name="5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D0CB0BD-534D-4552-8D05-270D5CAD242E}" type="datetime1">
              <a:rPr lang="el-GR" smtClean="0"/>
              <a:pPr/>
              <a:t>4/5/2017</a:t>
            </a:fld>
            <a:endParaRPr lang="el-GR"/>
          </a:p>
        </p:txBody>
      </p:sp>
      <p:sp>
        <p:nvSpPr>
          <p:cNvPr id="5" name="4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6" name="5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9297A18-3F92-483F-8BF3-CDC6BF179B49}" type="datetime1">
              <a:rPr lang="el-GR" smtClean="0"/>
              <a:pPr/>
              <a:t>4/5/2017</a:t>
            </a:fld>
            <a:endParaRPr lang="el-GR"/>
          </a:p>
        </p:txBody>
      </p:sp>
      <p:sp>
        <p:nvSpPr>
          <p:cNvPr id="5" name="4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6" name="5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419509E-C178-4AE1-90A8-FFD1CCF41E90}" type="datetime1">
              <a:rPr lang="el-GR" smtClean="0"/>
              <a:pPr/>
              <a:t>4/5/2017</a:t>
            </a:fld>
            <a:endParaRPr lang="el-GR"/>
          </a:p>
        </p:txBody>
      </p:sp>
      <p:sp>
        <p:nvSpPr>
          <p:cNvPr id="5" name="4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6" name="5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EE5F575-B4A0-43EB-82C1-F993115B3C84}" type="datetime1">
              <a:rPr lang="el-GR" smtClean="0"/>
              <a:pPr/>
              <a:t>4/5/2017</a:t>
            </a:fld>
            <a:endParaRPr lang="el-GR"/>
          </a:p>
        </p:txBody>
      </p:sp>
      <p:sp>
        <p:nvSpPr>
          <p:cNvPr id="5" name="4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6" name="5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3CCA774-0D38-431C-8260-7592D716402B}" type="datetime1">
              <a:rPr lang="el-GR" smtClean="0"/>
              <a:pPr/>
              <a:t>4/5/2017</a:t>
            </a:fld>
            <a:endParaRPr lang="el-GR"/>
          </a:p>
        </p:txBody>
      </p:sp>
      <p:sp>
        <p:nvSpPr>
          <p:cNvPr id="6" name="5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7" name="6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DA917E7-5E2D-4A82-B4A6-3E5FB80E7385}" type="datetime1">
              <a:rPr lang="el-GR" smtClean="0"/>
              <a:pPr/>
              <a:t>4/5/2017</a:t>
            </a:fld>
            <a:endParaRPr lang="el-GR"/>
          </a:p>
        </p:txBody>
      </p:sp>
      <p:sp>
        <p:nvSpPr>
          <p:cNvPr id="8" name="7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9" name="8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162D5F8-51CA-4148-950D-7652964F232F}" type="datetime1">
              <a:rPr lang="el-GR" smtClean="0"/>
              <a:pPr/>
              <a:t>4/5/2017</a:t>
            </a:fld>
            <a:endParaRPr lang="el-GR"/>
          </a:p>
        </p:txBody>
      </p:sp>
      <p:sp>
        <p:nvSpPr>
          <p:cNvPr id="4" name="3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5" name="4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7A127F5-12E8-4CE2-B983-3FA8497AEA22}" type="datetime1">
              <a:rPr lang="el-GR" smtClean="0"/>
              <a:pPr/>
              <a:t>4/5/2017</a:t>
            </a:fld>
            <a:endParaRPr lang="el-GR"/>
          </a:p>
        </p:txBody>
      </p:sp>
      <p:sp>
        <p:nvSpPr>
          <p:cNvPr id="3" name="2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4" name="3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C2982-0F3B-4387-BDFF-2334820FDBC0}" type="datetime1">
              <a:rPr lang="el-GR" smtClean="0"/>
              <a:pPr/>
              <a:t>4/5/2017</a:t>
            </a:fld>
            <a:endParaRPr lang="el-GR"/>
          </a:p>
        </p:txBody>
      </p:sp>
      <p:sp>
        <p:nvSpPr>
          <p:cNvPr id="6" name="5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7" name="6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89EB11-654B-46A7-8547-A0160120F687}" type="datetime1">
              <a:rPr lang="el-GR" smtClean="0"/>
              <a:pPr/>
              <a:t>4/5/2017</a:t>
            </a:fld>
            <a:endParaRPr lang="el-GR"/>
          </a:p>
        </p:txBody>
      </p:sp>
      <p:sp>
        <p:nvSpPr>
          <p:cNvPr id="6" name="5 - Θέση υποσέλιδου"/>
          <p:cNvSpPr>
            <a:spLocks noGrp="1"/>
          </p:cNvSpPr>
          <p:nvPr>
            <p:ph type="ftr" sz="quarter" idx="11"/>
          </p:nvPr>
        </p:nvSpPr>
        <p:spPr/>
        <p:txBody>
          <a:bodyPr/>
          <a:lstStyle/>
          <a:p>
            <a:r>
              <a:rPr lang="el-GR" smtClean="0"/>
              <a:t>ΤΑ ΛΑΘΗ ΣΤΗΝ ΑΝΑΚΥΚΛΩΣΗ</a:t>
            </a:r>
            <a:endParaRPr lang="el-GR"/>
          </a:p>
        </p:txBody>
      </p:sp>
      <p:sp>
        <p:nvSpPr>
          <p:cNvPr id="7" name="6 - Θέση αριθμού διαφάνειας"/>
          <p:cNvSpPr>
            <a:spLocks noGrp="1"/>
          </p:cNvSpPr>
          <p:nvPr>
            <p:ph type="sldNum" sz="quarter" idx="12"/>
          </p:nvPr>
        </p:nvSpPr>
        <p:spPr/>
        <p:txBody>
          <a:bodyPr/>
          <a:lstStyle/>
          <a:p>
            <a:fld id="{B6A953FB-9E7F-4B5E-998D-FCAFED6DB86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E55E0-A08E-4A80-9755-1B98F21EECC3}" type="datetime1">
              <a:rPr lang="el-GR" smtClean="0"/>
              <a:pPr/>
              <a:t>4/5/2017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ΤΑ ΛΑΘΗ ΣΤΗΝ ΑΝΑΚΥΚΛΩΣΗ</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953FB-9E7F-4B5E-998D-FCAFED6DB86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xc.hu/pic/m/b/be/beate/444031_spray_cans.jpg" TargetMode="Externa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12290" name="Picture 2" descr="https://1.bp.blogspot.com/-ZKkTUcxZV-c/WDTK9_0yGSI/AAAAAAAAQdE/O58vrMdFbT0cLplD9cxFc-PhCMEvIQRdwCLcB/s1600/a%2Bdasos%2B03.jpg"/>
          <p:cNvPicPr>
            <a:picLocks noChangeAspect="1" noChangeArrowheads="1"/>
          </p:cNvPicPr>
          <p:nvPr/>
        </p:nvPicPr>
        <p:blipFill>
          <a:blip r:embed="rId2" cstate="print"/>
          <a:srcRect b="17571"/>
          <a:stretch>
            <a:fillRect/>
          </a:stretch>
        </p:blipFill>
        <p:spPr bwMode="auto">
          <a:xfrm>
            <a:off x="0" y="0"/>
            <a:ext cx="9324528" cy="6858000"/>
          </a:xfrm>
          <a:prstGeom prst="rect">
            <a:avLst/>
          </a:prstGeom>
          <a:noFill/>
        </p:spPr>
      </p:pic>
      <p:sp>
        <p:nvSpPr>
          <p:cNvPr id="5" name="4 - Ορθογώνιο"/>
          <p:cNvSpPr/>
          <p:nvPr/>
        </p:nvSpPr>
        <p:spPr>
          <a:xfrm>
            <a:off x="539552" y="620688"/>
            <a:ext cx="7992888" cy="523220"/>
          </a:xfrm>
          <a:prstGeom prst="rect">
            <a:avLst/>
          </a:prstGeom>
        </p:spPr>
        <p:txBody>
          <a:bodyPr wrap="square">
            <a:spAutoFit/>
          </a:bodyPr>
          <a:lstStyle/>
          <a:p>
            <a:pPr algn="ctr"/>
            <a:r>
              <a:rPr lang="el-GR" sz="2800" dirty="0" smtClean="0">
                <a:effectLst>
                  <a:outerShdw blurRad="38100" dist="38100" dir="2700000" algn="tl">
                    <a:srgbClr val="000000">
                      <a:alpha val="43137"/>
                    </a:srgbClr>
                  </a:outerShdw>
                </a:effectLst>
              </a:rPr>
              <a:t>Γυμνάσιο Γουβών.</a:t>
            </a:r>
            <a:endParaRPr lang="el-GR" sz="2800" dirty="0">
              <a:effectLst>
                <a:outerShdw blurRad="38100" dist="38100" dir="2700000" algn="tl">
                  <a:srgbClr val="000000">
                    <a:alpha val="43137"/>
                  </a:srgbClr>
                </a:outerShdw>
              </a:effectLst>
            </a:endParaRPr>
          </a:p>
        </p:txBody>
      </p:sp>
      <p:sp>
        <p:nvSpPr>
          <p:cNvPr id="6" name="5 - Ορθογώνιο"/>
          <p:cNvSpPr/>
          <p:nvPr/>
        </p:nvSpPr>
        <p:spPr>
          <a:xfrm>
            <a:off x="962662" y="2420888"/>
            <a:ext cx="7232109" cy="584775"/>
          </a:xfrm>
          <a:prstGeom prst="rect">
            <a:avLst/>
          </a:prstGeom>
        </p:spPr>
        <p:txBody>
          <a:bodyPr wrap="none">
            <a:spAutoFit/>
          </a:bodyPr>
          <a:lstStyle/>
          <a:p>
            <a:pPr algn="ctr"/>
            <a:r>
              <a:rPr lang="el-GR" sz="3200" b="1" dirty="0" smtClean="0">
                <a:effectLst>
                  <a:outerShdw blurRad="38100" dist="38100" dir="2700000" algn="tl">
                    <a:srgbClr val="000000">
                      <a:alpha val="43137"/>
                    </a:srgbClr>
                  </a:outerShdw>
                </a:effectLst>
              </a:rPr>
              <a:t>Τα λάθη που κάνουμε στην ανακύκλωση</a:t>
            </a:r>
            <a:endParaRPr lang="el-GR" sz="3200" b="1" dirty="0">
              <a:effectLst>
                <a:outerShdw blurRad="38100" dist="38100" dir="2700000" algn="tl">
                  <a:srgbClr val="000000">
                    <a:alpha val="43137"/>
                  </a:srgbClr>
                </a:outerShdw>
              </a:effectLst>
            </a:endParaRPr>
          </a:p>
        </p:txBody>
      </p:sp>
      <p:sp>
        <p:nvSpPr>
          <p:cNvPr id="7" name="6 - Ορθογώνιο"/>
          <p:cNvSpPr/>
          <p:nvPr/>
        </p:nvSpPr>
        <p:spPr>
          <a:xfrm>
            <a:off x="1835696" y="3789040"/>
            <a:ext cx="5577168" cy="461665"/>
          </a:xfrm>
          <a:prstGeom prst="rect">
            <a:avLst/>
          </a:prstGeom>
        </p:spPr>
        <p:txBody>
          <a:bodyPr wrap="none">
            <a:spAutoFit/>
          </a:bodyPr>
          <a:lstStyle/>
          <a:p>
            <a:r>
              <a:rPr lang="el-GR" sz="2400" dirty="0" smtClean="0">
                <a:effectLst>
                  <a:outerShdw blurRad="38100" dist="38100" dir="2700000" algn="tl">
                    <a:srgbClr val="000000">
                      <a:alpha val="43137"/>
                    </a:srgbClr>
                  </a:outerShdw>
                </a:effectLst>
              </a:rPr>
              <a:t>Εργασία στο μάθημα της Περιβαλλοντικής</a:t>
            </a:r>
            <a:r>
              <a:rPr lang="el-GR" sz="2400" dirty="0" smtClean="0"/>
              <a:t>.</a:t>
            </a:r>
            <a:endParaRPr lang="el-GR" sz="2400" dirty="0"/>
          </a:p>
        </p:txBody>
      </p:sp>
      <p:sp>
        <p:nvSpPr>
          <p:cNvPr id="8" name="7 - Ορθογώνιο"/>
          <p:cNvSpPr/>
          <p:nvPr/>
        </p:nvSpPr>
        <p:spPr>
          <a:xfrm>
            <a:off x="2110046" y="4725144"/>
            <a:ext cx="4308744" cy="1892826"/>
          </a:xfrm>
          <a:prstGeom prst="rect">
            <a:avLst/>
          </a:prstGeom>
        </p:spPr>
        <p:txBody>
          <a:bodyPr wrap="none">
            <a:spAutoFit/>
          </a:bodyPr>
          <a:lstStyle/>
          <a:p>
            <a:pPr algn="ctr">
              <a:lnSpc>
                <a:spcPct val="150000"/>
              </a:lnSpc>
            </a:pPr>
            <a:r>
              <a:rPr lang="el-GR" sz="2400" dirty="0" smtClean="0">
                <a:effectLst>
                  <a:outerShdw blurRad="38100" dist="38100" dir="2700000" algn="tl">
                    <a:srgbClr val="000000">
                      <a:alpha val="43137"/>
                    </a:srgbClr>
                  </a:outerShdw>
                </a:effectLst>
              </a:rPr>
              <a:t>Σταυρακάκης Κων/νος – </a:t>
            </a:r>
            <a:r>
              <a:rPr lang="el-GR" sz="2400" dirty="0" err="1" smtClean="0">
                <a:effectLst>
                  <a:outerShdw blurRad="38100" dist="38100" dir="2700000" algn="tl">
                    <a:srgbClr val="000000">
                      <a:alpha val="43137"/>
                    </a:srgbClr>
                  </a:outerShdw>
                </a:effectLst>
              </a:rPr>
              <a:t>Εφραίμ</a:t>
            </a:r>
            <a:r>
              <a:rPr lang="el-GR" sz="2400" dirty="0" smtClean="0">
                <a:effectLst>
                  <a:outerShdw blurRad="38100" dist="38100" dir="2700000" algn="tl">
                    <a:srgbClr val="000000">
                      <a:alpha val="43137"/>
                    </a:srgbClr>
                  </a:outerShdw>
                </a:effectLst>
              </a:rPr>
              <a:t> </a:t>
            </a:r>
          </a:p>
          <a:p>
            <a:pPr algn="ctr">
              <a:lnSpc>
                <a:spcPct val="150000"/>
              </a:lnSpc>
            </a:pPr>
            <a:endParaRPr lang="el-GR" dirty="0" smtClean="0"/>
          </a:p>
          <a:p>
            <a:pPr algn="ctr">
              <a:lnSpc>
                <a:spcPct val="150000"/>
              </a:lnSpc>
            </a:pPr>
            <a:r>
              <a:rPr lang="el-GR" dirty="0" smtClean="0">
                <a:effectLst>
                  <a:outerShdw blurRad="38100" dist="38100" dir="2700000" algn="tl">
                    <a:srgbClr val="000000">
                      <a:alpha val="43137"/>
                    </a:srgbClr>
                  </a:outerShdw>
                </a:effectLst>
              </a:rPr>
              <a:t>Τάξη Β3</a:t>
            </a:r>
          </a:p>
          <a:p>
            <a:pPr algn="ctr">
              <a:lnSpc>
                <a:spcPct val="150000"/>
              </a:lnSpc>
            </a:pPr>
            <a:r>
              <a:rPr lang="el-GR" dirty="0" smtClean="0">
                <a:effectLst>
                  <a:outerShdw blurRad="38100" dist="38100" dir="2700000" algn="tl">
                    <a:srgbClr val="000000">
                      <a:alpha val="43137"/>
                    </a:srgbClr>
                  </a:outerShdw>
                </a:effectLst>
              </a:rPr>
              <a:t>Μάιος 2017</a:t>
            </a:r>
            <a:endParaRPr lang="el-GR"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67544" y="1582341"/>
            <a:ext cx="8280920" cy="3231654"/>
          </a:xfrm>
          <a:prstGeom prst="rect">
            <a:avLst/>
          </a:prstGeom>
        </p:spPr>
        <p:txBody>
          <a:bodyPr wrap="square">
            <a:spAutoFit/>
          </a:bodyPr>
          <a:lstStyle/>
          <a:p>
            <a:pPr algn="just"/>
            <a:r>
              <a:rPr lang="el-GR" sz="2400" b="1" dirty="0" smtClean="0">
                <a:solidFill>
                  <a:srgbClr val="FF0000"/>
                </a:solidFill>
              </a:rPr>
              <a:t>Βρεγμένο ή λερωμένο χαρτί</a:t>
            </a:r>
            <a:r>
              <a:rPr lang="el-GR" sz="2400" dirty="0" smtClean="0">
                <a:solidFill>
                  <a:srgbClr val="FF0000"/>
                </a:solidFill>
              </a:rPr>
              <a:t>: </a:t>
            </a:r>
            <a:r>
              <a:rPr lang="el-GR" sz="2400" dirty="0" smtClean="0">
                <a:solidFill>
                  <a:schemeClr val="bg1"/>
                </a:solidFill>
              </a:rPr>
              <a:t>Λερωμένες χαρτοπετσέτες ή κομμάτια λαδωμένου χαρτιού όχι μόνο δεν ανακυκλώνονται, αλλά αχρηστεύουν και τα υπόλοιπα ανακυκλώσιμα υλικά. Ακατάλληλο για ανακύκλωση είναι και το βρεγμένο χαρτί, ακόμη κι όταν στεγνώσει, γιατί οι ίνες του χαρτιού «μαζεύουν» όταν βρέχονται. Στους μπλε κάδους καλό είναι να μη ρίχνουμε χαρτί κουζίνας και χαρτί υγείας, ακόμα κι αν </a:t>
            </a:r>
            <a:r>
              <a:rPr lang="el-GR" sz="2400" dirty="0" err="1" smtClean="0">
                <a:solidFill>
                  <a:schemeClr val="bg1"/>
                </a:solidFill>
              </a:rPr>
              <a:t>ειναι</a:t>
            </a:r>
            <a:r>
              <a:rPr lang="el-GR" sz="2400" dirty="0" smtClean="0">
                <a:solidFill>
                  <a:schemeClr val="bg1"/>
                </a:solidFill>
              </a:rPr>
              <a:t> καθαρά.</a:t>
            </a:r>
            <a:r>
              <a:rPr lang="el-GR" sz="2400" dirty="0"/>
              <a:t/>
            </a:r>
            <a:br>
              <a:rPr lang="el-GR" sz="2400"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4578" name="Picture 2" descr="http://www.youthedesigner.com/wp-content/uploads/2010/08/30-dirty-paper.jpg"/>
          <p:cNvPicPr>
            <a:picLocks noChangeAspect="1" noChangeArrowheads="1"/>
          </p:cNvPicPr>
          <p:nvPr/>
        </p:nvPicPr>
        <p:blipFill>
          <a:blip r:embed="rId2" cstate="print"/>
          <a:srcRect/>
          <a:stretch>
            <a:fillRect/>
          </a:stretch>
        </p:blipFill>
        <p:spPr bwMode="auto">
          <a:xfrm>
            <a:off x="683567" y="4509120"/>
            <a:ext cx="3345159" cy="2007097"/>
          </a:xfrm>
          <a:prstGeom prst="rect">
            <a:avLst/>
          </a:prstGeom>
          <a:noFill/>
        </p:spPr>
      </p:pic>
      <p:pic>
        <p:nvPicPr>
          <p:cNvPr id="24580" name="Picture 4" descr="http://www.psd-dude.com/tutorials/resources-images/old-vintage-paper-textures-for-designers/coffee-stains-dirty-paper.jpg"/>
          <p:cNvPicPr>
            <a:picLocks noChangeAspect="1" noChangeArrowheads="1"/>
          </p:cNvPicPr>
          <p:nvPr/>
        </p:nvPicPr>
        <p:blipFill>
          <a:blip r:embed="rId3" cstate="print"/>
          <a:srcRect t="58878" b="8151"/>
          <a:stretch>
            <a:fillRect/>
          </a:stretch>
        </p:blipFill>
        <p:spPr bwMode="auto">
          <a:xfrm>
            <a:off x="4355976" y="4509120"/>
            <a:ext cx="4000500" cy="20162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196752"/>
            <a:ext cx="7848872" cy="2492990"/>
          </a:xfrm>
          <a:prstGeom prst="rect">
            <a:avLst/>
          </a:prstGeom>
        </p:spPr>
        <p:txBody>
          <a:bodyPr wrap="square">
            <a:spAutoFit/>
          </a:bodyPr>
          <a:lstStyle/>
          <a:p>
            <a:pPr algn="just"/>
            <a:r>
              <a:rPr lang="el-GR" sz="2400" b="1" dirty="0" smtClean="0">
                <a:solidFill>
                  <a:srgbClr val="FF0000"/>
                </a:solidFill>
              </a:rPr>
              <a:t>Υλικά από πηλό</a:t>
            </a:r>
            <a:r>
              <a:rPr lang="el-GR" sz="2400" dirty="0" smtClean="0">
                <a:solidFill>
                  <a:srgbClr val="FF0000"/>
                </a:solidFill>
              </a:rPr>
              <a:t>: </a:t>
            </a:r>
            <a:r>
              <a:rPr lang="el-GR" sz="2400" dirty="0" smtClean="0">
                <a:solidFill>
                  <a:schemeClr val="bg1"/>
                </a:solidFill>
              </a:rPr>
              <a:t>Αρκετά είδη καθημερινής χρήσης είναι κεραμικά, δηλαδή προέρχονται από ψημένο πηλό, όπως οι παλιές κούπες του καφέ, τις οποίες αντικαθιστούμε. Δεν πρέπει όμως να πεταχτούν στον μπλε κάδο, γιατί η ανακύκλωσή τους δεν είναι καθόλου εύκολη υπόθεση.</a:t>
            </a:r>
            <a:r>
              <a:rPr lang="el-GR" sz="2400" dirty="0"/>
              <a:t/>
            </a:r>
            <a:br>
              <a:rPr lang="el-GR" sz="2400"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5602" name="Picture 2" descr="http://st.depositphotos.com/1000129/4806/i/950/depositphotos_48062541-stock-photo-broken-ceramics-dishes.jpg"/>
          <p:cNvPicPr>
            <a:picLocks noChangeAspect="1" noChangeArrowheads="1"/>
          </p:cNvPicPr>
          <p:nvPr/>
        </p:nvPicPr>
        <p:blipFill>
          <a:blip r:embed="rId2" cstate="print"/>
          <a:srcRect/>
          <a:stretch>
            <a:fillRect/>
          </a:stretch>
        </p:blipFill>
        <p:spPr bwMode="auto">
          <a:xfrm>
            <a:off x="1187624" y="3284984"/>
            <a:ext cx="6192688" cy="31943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67544" y="1196752"/>
            <a:ext cx="7920880" cy="2123658"/>
          </a:xfrm>
          <a:prstGeom prst="rect">
            <a:avLst/>
          </a:prstGeom>
        </p:spPr>
        <p:txBody>
          <a:bodyPr wrap="square">
            <a:spAutoFit/>
          </a:bodyPr>
          <a:lstStyle/>
          <a:p>
            <a:pPr algn="just"/>
            <a:r>
              <a:rPr lang="el-GR" sz="2400" b="1" dirty="0" smtClean="0">
                <a:solidFill>
                  <a:srgbClr val="FF0000"/>
                </a:solidFill>
              </a:rPr>
              <a:t>Αφρολέξ και </a:t>
            </a:r>
            <a:r>
              <a:rPr lang="el-GR" sz="2400" b="1" dirty="0" err="1" smtClean="0">
                <a:solidFill>
                  <a:srgbClr val="FF0000"/>
                </a:solidFill>
              </a:rPr>
              <a:t>φελιζόλ</a:t>
            </a:r>
            <a:r>
              <a:rPr lang="el-GR" sz="2400" dirty="0" smtClean="0">
                <a:solidFill>
                  <a:srgbClr val="FF0000"/>
                </a:solidFill>
              </a:rPr>
              <a:t>: </a:t>
            </a:r>
            <a:r>
              <a:rPr lang="el-GR" sz="2400" dirty="0" smtClean="0">
                <a:solidFill>
                  <a:schemeClr val="bg1"/>
                </a:solidFill>
              </a:rPr>
              <a:t>Και τα δύο είναι ιδιαίτερα εύφλεκτα υλικά, καθώς μπορούν να πάρουν φωτιά σε οποιοδήποτε στάδιο της πορείας της ανακύκλωσης. Συνεπώς, η ρίψη τους στους μπλε κάδους δημιουργεί προβλήματα.</a:t>
            </a:r>
            <a:r>
              <a:rPr lang="el-GR" sz="2400" dirty="0">
                <a:solidFill>
                  <a:schemeClr val="bg1"/>
                </a:solidFill>
              </a:rPr>
              <a:t/>
            </a:r>
            <a:br>
              <a:rPr lang="el-GR" sz="2400" dirty="0">
                <a:solidFill>
                  <a:schemeClr val="bg1"/>
                </a:solidFill>
              </a:rPr>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6626" name="Picture 2" descr="http://www.domwood.gr/uploads/5/0/3/4/5034786/320620410.jpg"/>
          <p:cNvPicPr>
            <a:picLocks noChangeAspect="1" noChangeArrowheads="1"/>
          </p:cNvPicPr>
          <p:nvPr/>
        </p:nvPicPr>
        <p:blipFill>
          <a:blip r:embed="rId2" cstate="print"/>
          <a:srcRect/>
          <a:stretch>
            <a:fillRect/>
          </a:stretch>
        </p:blipFill>
        <p:spPr bwMode="auto">
          <a:xfrm>
            <a:off x="5724128" y="3861048"/>
            <a:ext cx="2695575" cy="1838325"/>
          </a:xfrm>
          <a:prstGeom prst="rect">
            <a:avLst/>
          </a:prstGeom>
          <a:noFill/>
        </p:spPr>
      </p:pic>
      <p:pic>
        <p:nvPicPr>
          <p:cNvPr id="26628" name="Picture 4" descr="http://www.xantraki.gr/wp-content/uploads/2016/06/%CE%9A%CF%85%CE%B2%CE%BF%CF%82-%CE%A6%CE%B5%CE%BB%CE%B9%CE%B6%CE%BF%CE%BB.jpg"/>
          <p:cNvPicPr>
            <a:picLocks noChangeAspect="1" noChangeArrowheads="1"/>
          </p:cNvPicPr>
          <p:nvPr/>
        </p:nvPicPr>
        <p:blipFill>
          <a:blip r:embed="rId3" cstate="print"/>
          <a:srcRect/>
          <a:stretch>
            <a:fillRect/>
          </a:stretch>
        </p:blipFill>
        <p:spPr bwMode="auto">
          <a:xfrm>
            <a:off x="899592" y="3068960"/>
            <a:ext cx="4680520" cy="348731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sp>
        <p:nvSpPr>
          <p:cNvPr id="4" name="3 - Ορθογώνιο"/>
          <p:cNvSpPr/>
          <p:nvPr/>
        </p:nvSpPr>
        <p:spPr>
          <a:xfrm>
            <a:off x="755576" y="1124744"/>
            <a:ext cx="7488832" cy="2492990"/>
          </a:xfrm>
          <a:prstGeom prst="rect">
            <a:avLst/>
          </a:prstGeom>
        </p:spPr>
        <p:txBody>
          <a:bodyPr wrap="square">
            <a:spAutoFit/>
          </a:bodyPr>
          <a:lstStyle/>
          <a:p>
            <a:r>
              <a:rPr lang="el-GR" sz="2400" b="1" dirty="0" smtClean="0">
                <a:solidFill>
                  <a:srgbClr val="FF0000"/>
                </a:solidFill>
              </a:rPr>
              <a:t>Συσκευασίες τοξικών υλικών</a:t>
            </a:r>
            <a:r>
              <a:rPr lang="el-GR" sz="2400" dirty="0" smtClean="0">
                <a:solidFill>
                  <a:srgbClr val="FF0000"/>
                </a:solidFill>
              </a:rPr>
              <a:t>: </a:t>
            </a:r>
            <a:r>
              <a:rPr lang="el-GR" sz="2400" dirty="0" smtClean="0">
                <a:solidFill>
                  <a:schemeClr val="bg1"/>
                </a:solidFill>
              </a:rPr>
              <a:t>Πλαστικές ή μεταλλικές συσκευασίες που περιείχαν ορυκτέλαια, αντιψυκτικά, εντομοκτόνα κ.ά. δεν πρέπει με τίποτα να ρίχνονται στους μπλε κάδους, γιατί τα κατάλοιπα των τοξικών δύσκολα απομακρύνονται.</a:t>
            </a:r>
            <a:r>
              <a:rPr lang="el-GR" dirty="0"/>
              <a:t/>
            </a:r>
            <a:br>
              <a:rPr lang="el-GR" dirty="0"/>
            </a:br>
            <a:r>
              <a:rPr lang="el-GR" dirty="0"/>
              <a:t/>
            </a:r>
            <a:br>
              <a:rPr lang="el-GR" dirty="0"/>
            </a:br>
            <a:endParaRPr lang="el-GR" dirty="0"/>
          </a:p>
        </p:txBody>
      </p:sp>
      <p:pic>
        <p:nvPicPr>
          <p:cNvPr id="27650" name="Picture 2" descr="http://www.sxc.hu/pic/m/b/be/beate/444031_spray_cans.jpg">
            <a:hlinkClick r:id="rId2"/>
          </p:cNvPr>
          <p:cNvPicPr>
            <a:picLocks noChangeAspect="1" noChangeArrowheads="1"/>
          </p:cNvPicPr>
          <p:nvPr/>
        </p:nvPicPr>
        <p:blipFill>
          <a:blip r:embed="rId3" cstate="print"/>
          <a:srcRect/>
          <a:stretch>
            <a:fillRect/>
          </a:stretch>
        </p:blipFill>
        <p:spPr bwMode="auto">
          <a:xfrm>
            <a:off x="971600" y="3429000"/>
            <a:ext cx="2736304" cy="2692897"/>
          </a:xfrm>
          <a:prstGeom prst="rect">
            <a:avLst/>
          </a:prstGeom>
          <a:noFill/>
        </p:spPr>
      </p:pic>
      <p:pic>
        <p:nvPicPr>
          <p:cNvPr id="27652" name="Picture 4" descr="http://www.tharrosnews.gr/sites/default/files/styles/newsmain/public/field/image/fitofarmaka.jpg?itok=UbyQVkVq"/>
          <p:cNvPicPr>
            <a:picLocks noChangeAspect="1" noChangeArrowheads="1"/>
          </p:cNvPicPr>
          <p:nvPr/>
        </p:nvPicPr>
        <p:blipFill>
          <a:blip r:embed="rId4" cstate="print"/>
          <a:srcRect/>
          <a:stretch>
            <a:fillRect/>
          </a:stretch>
        </p:blipFill>
        <p:spPr bwMode="auto">
          <a:xfrm>
            <a:off x="3923928" y="3429000"/>
            <a:ext cx="4355976" cy="267997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1.bp.blogspot.com/-PIvHcMIPv_o/Tz4qy9Vn7DI/AAAAAAAAE2k/oKqHAifdct0/s225/images%2520%25284%2529.jpg"/>
          <p:cNvPicPr>
            <a:picLocks noChangeAspect="1" noChangeArrowheads="1"/>
          </p:cNvPicPr>
          <p:nvPr/>
        </p:nvPicPr>
        <p:blipFill>
          <a:blip r:embed="rId2" cstate="print"/>
          <a:srcRect/>
          <a:stretch>
            <a:fillRect/>
          </a:stretch>
        </p:blipFill>
        <p:spPr bwMode="auto">
          <a:xfrm>
            <a:off x="1835696" y="4221088"/>
            <a:ext cx="2143125" cy="2143125"/>
          </a:xfrm>
          <a:prstGeom prst="rect">
            <a:avLst/>
          </a:prstGeom>
          <a:noFill/>
        </p:spPr>
      </p:pic>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8676" name="Picture 4" descr="http://3.bp.blogspot.com/_az9zTSeiEwQ/TKUDHmATC2I/AAAAAAAABDw/3NfzCGx6FSY/s200/Obsolete_CDs.jpg"/>
          <p:cNvPicPr>
            <a:picLocks noChangeAspect="1" noChangeArrowheads="1"/>
          </p:cNvPicPr>
          <p:nvPr/>
        </p:nvPicPr>
        <p:blipFill>
          <a:blip r:embed="rId3" cstate="print"/>
          <a:srcRect/>
          <a:stretch>
            <a:fillRect/>
          </a:stretch>
        </p:blipFill>
        <p:spPr bwMode="auto">
          <a:xfrm>
            <a:off x="4211960" y="4149080"/>
            <a:ext cx="3472123" cy="2190158"/>
          </a:xfrm>
          <a:prstGeom prst="rect">
            <a:avLst/>
          </a:prstGeom>
          <a:noFill/>
        </p:spPr>
      </p:pic>
      <p:sp>
        <p:nvSpPr>
          <p:cNvPr id="6" name="5 - Ορθογώνιο"/>
          <p:cNvSpPr/>
          <p:nvPr/>
        </p:nvSpPr>
        <p:spPr>
          <a:xfrm>
            <a:off x="827584" y="1196752"/>
            <a:ext cx="7488832" cy="3231654"/>
          </a:xfrm>
          <a:prstGeom prst="rect">
            <a:avLst/>
          </a:prstGeom>
        </p:spPr>
        <p:txBody>
          <a:bodyPr wrap="square">
            <a:spAutoFit/>
          </a:bodyPr>
          <a:lstStyle/>
          <a:p>
            <a:pPr algn="just"/>
            <a:r>
              <a:rPr lang="el-GR" sz="2400" b="1" dirty="0" smtClean="0">
                <a:solidFill>
                  <a:srgbClr val="FF0000"/>
                </a:solidFill>
              </a:rPr>
              <a:t>Δισκάκια CD, DVD </a:t>
            </a:r>
            <a:r>
              <a:rPr lang="el-GR" sz="2400" dirty="0" smtClean="0">
                <a:solidFill>
                  <a:srgbClr val="FF0000"/>
                </a:solidFill>
              </a:rPr>
              <a:t>: </a:t>
            </a:r>
            <a:r>
              <a:rPr lang="el-GR" sz="2400" dirty="0" smtClean="0">
                <a:solidFill>
                  <a:schemeClr val="bg1"/>
                </a:solidFill>
              </a:rPr>
              <a:t>Παρότι κατασκευάζονται κατά κύριο λόγο από αλουμίνιο, τα ψηφιακά δισκάκια ή οι παλιές μας βιντεοκασέτες περιέχουν πολλές προσμείξεις, καθιστώντας αδύνατη την άμεση ανακύκλωσή τους. Το ίδιο ισχύει και για τις βιντεοκασέτες (όσες έχουν απομείνει), καθότι, εκτός από το πλαστικό περίβλημα, περιέχουν και την ταινία, η οποία δεν ανακυκλώνεται.</a:t>
            </a:r>
            <a:r>
              <a:rPr lang="el-GR" dirty="0"/>
              <a:t/>
            </a:r>
            <a:br>
              <a:rPr lang="el-GR" dirty="0"/>
            </a:br>
            <a:r>
              <a:rPr lang="el-GR" dirty="0"/>
              <a:t/>
            </a:r>
            <a:br>
              <a:rPr lang="el-GR" dirty="0"/>
            </a:b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39552" y="1412776"/>
            <a:ext cx="8136904" cy="1754326"/>
          </a:xfrm>
          <a:prstGeom prst="rect">
            <a:avLst/>
          </a:prstGeom>
        </p:spPr>
        <p:txBody>
          <a:bodyPr wrap="square">
            <a:spAutoFit/>
          </a:bodyPr>
          <a:lstStyle/>
          <a:p>
            <a:pPr algn="just"/>
            <a:r>
              <a:rPr lang="el-GR" sz="2400" b="1" dirty="0" smtClean="0">
                <a:solidFill>
                  <a:srgbClr val="FF0000"/>
                </a:solidFill>
              </a:rPr>
              <a:t>Καλαμάκια και πλαστικά μαχαιροπίρουνα</a:t>
            </a:r>
            <a:r>
              <a:rPr lang="el-GR" sz="2400" dirty="0" smtClean="0">
                <a:solidFill>
                  <a:srgbClr val="FF0000"/>
                </a:solidFill>
              </a:rPr>
              <a:t>: </a:t>
            </a:r>
            <a:r>
              <a:rPr lang="el-GR" sz="2400" dirty="0" smtClean="0">
                <a:solidFill>
                  <a:schemeClr val="bg1"/>
                </a:solidFill>
              </a:rPr>
              <a:t>Παρότι πλαστικά, τα συγκεκριμένα υλικά μιας χρήσης δεν διαχειρίζονται και δεν ανακυκλώνονται εύκολα από τα συστήματα ανακύκλωσης.</a:t>
            </a:r>
            <a:r>
              <a:rPr lang="el-GR" sz="2400" dirty="0"/>
              <a:t/>
            </a:r>
            <a:br>
              <a:rPr lang="el-GR" sz="2400"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9700" name="Picture 4" descr="https://exoplismosltd.gr/1661-home_default/-24cm-1000-.jpg"/>
          <p:cNvPicPr>
            <a:picLocks noChangeAspect="1" noChangeArrowheads="1"/>
          </p:cNvPicPr>
          <p:nvPr/>
        </p:nvPicPr>
        <p:blipFill>
          <a:blip r:embed="rId2" cstate="print"/>
          <a:srcRect/>
          <a:stretch>
            <a:fillRect/>
          </a:stretch>
        </p:blipFill>
        <p:spPr bwMode="auto">
          <a:xfrm>
            <a:off x="3275856" y="3140968"/>
            <a:ext cx="2381250" cy="2381250"/>
          </a:xfrm>
          <a:prstGeom prst="rect">
            <a:avLst/>
          </a:prstGeom>
          <a:noFill/>
        </p:spPr>
      </p:pic>
      <p:pic>
        <p:nvPicPr>
          <p:cNvPr id="29702" name="Picture 6" descr="https://static.e-jumbo.gr/uploads/images/68885/plastiko-pirouni-kokkino-10-tmch.-list.jpg?lm=184678c01dd46a3da999326dcda28492"/>
          <p:cNvPicPr>
            <a:picLocks noChangeAspect="1" noChangeArrowheads="1"/>
          </p:cNvPicPr>
          <p:nvPr/>
        </p:nvPicPr>
        <p:blipFill>
          <a:blip r:embed="rId3" cstate="print"/>
          <a:srcRect/>
          <a:stretch>
            <a:fillRect/>
          </a:stretch>
        </p:blipFill>
        <p:spPr bwMode="auto">
          <a:xfrm>
            <a:off x="5868144" y="3140968"/>
            <a:ext cx="2751462" cy="2376264"/>
          </a:xfrm>
          <a:prstGeom prst="rect">
            <a:avLst/>
          </a:prstGeom>
          <a:noFill/>
        </p:spPr>
      </p:pic>
      <p:pic>
        <p:nvPicPr>
          <p:cNvPr id="29704" name="Picture 8" descr="https://static.e-jumbo.gr/uploads/resources/114286/b1aadc89-dcaf-4-huge.jpg"/>
          <p:cNvPicPr>
            <a:picLocks noChangeAspect="1" noChangeArrowheads="1"/>
          </p:cNvPicPr>
          <p:nvPr/>
        </p:nvPicPr>
        <p:blipFill>
          <a:blip r:embed="rId4" cstate="print"/>
          <a:srcRect/>
          <a:stretch>
            <a:fillRect/>
          </a:stretch>
        </p:blipFill>
        <p:spPr bwMode="auto">
          <a:xfrm>
            <a:off x="683568" y="3140968"/>
            <a:ext cx="2370634" cy="2376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196752"/>
            <a:ext cx="7776864" cy="2862322"/>
          </a:xfrm>
          <a:prstGeom prst="rect">
            <a:avLst/>
          </a:prstGeom>
        </p:spPr>
        <p:txBody>
          <a:bodyPr wrap="square">
            <a:spAutoFit/>
          </a:bodyPr>
          <a:lstStyle/>
          <a:p>
            <a:pPr algn="just"/>
            <a:r>
              <a:rPr lang="el-GR" sz="2400" b="1" dirty="0" smtClean="0">
                <a:solidFill>
                  <a:srgbClr val="FF0000"/>
                </a:solidFill>
              </a:rPr>
              <a:t>Πλαστικά έπιπλα</a:t>
            </a:r>
            <a:r>
              <a:rPr lang="el-GR" sz="2400" dirty="0" smtClean="0">
                <a:solidFill>
                  <a:srgbClr val="FF0000"/>
                </a:solidFill>
              </a:rPr>
              <a:t>: </a:t>
            </a:r>
            <a:r>
              <a:rPr lang="el-GR" sz="2400" dirty="0" smtClean="0">
                <a:solidFill>
                  <a:schemeClr val="bg1"/>
                </a:solidFill>
              </a:rPr>
              <a:t>Οι μπλε κάδοι ανακύκλωσης δεν είναι κατάλληλοι για πλαστικά έπιπλα, παρά μόνο για υλικά συσκευασίας. Τα ογκώδη πλαστικά αντικείμενα, τα οποία συχνά περιέχουν και άλλα υλικά, πρέπει να κατευθύνονται στα κέντρα συγκέντρωσης ογκωδών αντικειμένων, που οφείλει να διαθέτει κάθε δήμος.</a:t>
            </a:r>
            <a:r>
              <a:rPr lang="el-GR" dirty="0"/>
              <a:t/>
            </a:r>
            <a:br>
              <a:rPr lang="el-GR"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30722" name="Picture 2" descr="https://static.e-jumbo.gr/uploads/resources/89293/5200101159958-huge.jpg"/>
          <p:cNvPicPr>
            <a:picLocks noChangeAspect="1" noChangeArrowheads="1"/>
          </p:cNvPicPr>
          <p:nvPr/>
        </p:nvPicPr>
        <p:blipFill>
          <a:blip r:embed="rId2" cstate="print"/>
          <a:srcRect/>
          <a:stretch>
            <a:fillRect/>
          </a:stretch>
        </p:blipFill>
        <p:spPr bwMode="auto">
          <a:xfrm>
            <a:off x="683568" y="3573016"/>
            <a:ext cx="3024336" cy="3068960"/>
          </a:xfrm>
          <a:prstGeom prst="rect">
            <a:avLst/>
          </a:prstGeom>
          <a:noFill/>
        </p:spPr>
      </p:pic>
      <p:pic>
        <p:nvPicPr>
          <p:cNvPr id="30726" name="Picture 6" descr="http://www.outhouse.gr/images/stories/virtuemart/product/pla1.jpg"/>
          <p:cNvPicPr>
            <a:picLocks noChangeAspect="1" noChangeArrowheads="1"/>
          </p:cNvPicPr>
          <p:nvPr/>
        </p:nvPicPr>
        <p:blipFill>
          <a:blip r:embed="rId3" cstate="print"/>
          <a:srcRect/>
          <a:stretch>
            <a:fillRect/>
          </a:stretch>
        </p:blipFill>
        <p:spPr bwMode="auto">
          <a:xfrm>
            <a:off x="3995936" y="3573016"/>
            <a:ext cx="4392488" cy="304609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196752"/>
            <a:ext cx="7776864" cy="2492990"/>
          </a:xfrm>
          <a:prstGeom prst="rect">
            <a:avLst/>
          </a:prstGeom>
        </p:spPr>
        <p:txBody>
          <a:bodyPr wrap="square">
            <a:spAutoFit/>
          </a:bodyPr>
          <a:lstStyle/>
          <a:p>
            <a:pPr algn="just"/>
            <a:r>
              <a:rPr lang="el-GR" sz="2400" b="1" dirty="0" smtClean="0">
                <a:solidFill>
                  <a:srgbClr val="FF0000"/>
                </a:solidFill>
              </a:rPr>
              <a:t>Συρμάτινες κρεμάστρες</a:t>
            </a:r>
            <a:r>
              <a:rPr lang="el-GR" sz="2400" dirty="0" smtClean="0">
                <a:solidFill>
                  <a:srgbClr val="FF0000"/>
                </a:solidFill>
              </a:rPr>
              <a:t>: </a:t>
            </a:r>
            <a:r>
              <a:rPr lang="el-GR" sz="2400" dirty="0" smtClean="0">
                <a:solidFill>
                  <a:schemeClr val="bg1"/>
                </a:solidFill>
              </a:rPr>
              <a:t>Οι περισσότερες έχουν και πλαστικά μέρη, με αποτέλεσμα να υπάρχει κίνδυνος ανάμειξης των δύο υλικών. Για να μη δυσχεραίνουμε τη διαδικασία ανακύκλωσης, είτε διαχωρίζουμε το σύρμα από το πλαστικό είτε τις ρίχνουμε στους κοινούς κάδους σκουπιδιών.</a:t>
            </a:r>
            <a:r>
              <a:rPr lang="el-GR" dirty="0"/>
              <a:t/>
            </a:r>
            <a:br>
              <a:rPr lang="el-GR"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31746" name="Picture 2" descr="http://xondriki.ta-panta-ola.gr/6315-thickbox_default/%CF%83%CF%85%CF%81%CE%BC%CE%AC%CF%84%CE%B9%CE%BD%CE%B5%CF%82-%CE%BA%CF%81%CE%B5%CE%BC%CE%AC%CF%83%CF%84%CF%81%CE%B5%CF%82-27-%CE%B5%CE%BA-%CF%83%CE%B5-%CE%B4%CE%B9%CE%AC%CF%86%CE%BF%CF%81%CE%B1-%CF%87%CF%81%CF%8E%CE%BC%CE%B1%CF%84%CE%B1.jpg"/>
          <p:cNvPicPr>
            <a:picLocks noChangeAspect="1" noChangeArrowheads="1"/>
          </p:cNvPicPr>
          <p:nvPr/>
        </p:nvPicPr>
        <p:blipFill>
          <a:blip r:embed="rId2" cstate="print"/>
          <a:srcRect l="16981" t="11364" r="13208" b="15909"/>
          <a:stretch>
            <a:fillRect/>
          </a:stretch>
        </p:blipFill>
        <p:spPr bwMode="auto">
          <a:xfrm>
            <a:off x="4427984" y="3429000"/>
            <a:ext cx="3816424" cy="2664296"/>
          </a:xfrm>
          <a:prstGeom prst="rect">
            <a:avLst/>
          </a:prstGeom>
          <a:noFill/>
        </p:spPr>
      </p:pic>
      <p:pic>
        <p:nvPicPr>
          <p:cNvPr id="31748" name="Picture 4" descr="http://www.mothersblog.gr/images/stories/ftera%20petaloudas1.jpg"/>
          <p:cNvPicPr>
            <a:picLocks noChangeAspect="1" noChangeArrowheads="1"/>
          </p:cNvPicPr>
          <p:nvPr/>
        </p:nvPicPr>
        <p:blipFill>
          <a:blip r:embed="rId3" cstate="print"/>
          <a:srcRect/>
          <a:stretch>
            <a:fillRect/>
          </a:stretch>
        </p:blipFill>
        <p:spPr bwMode="auto">
          <a:xfrm>
            <a:off x="467544" y="3429000"/>
            <a:ext cx="3816425" cy="26642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sp>
        <p:nvSpPr>
          <p:cNvPr id="4" name="3 - Ορθογώνιο"/>
          <p:cNvSpPr/>
          <p:nvPr/>
        </p:nvSpPr>
        <p:spPr>
          <a:xfrm>
            <a:off x="1187624" y="1052736"/>
            <a:ext cx="6768752" cy="3046988"/>
          </a:xfrm>
          <a:prstGeom prst="rect">
            <a:avLst/>
          </a:prstGeom>
        </p:spPr>
        <p:txBody>
          <a:bodyPr wrap="square">
            <a:spAutoFit/>
          </a:bodyPr>
          <a:lstStyle/>
          <a:p>
            <a:pPr algn="just"/>
            <a:r>
              <a:rPr lang="el-GR" sz="2400" b="1" dirty="0" smtClean="0">
                <a:solidFill>
                  <a:srgbClr val="FF0000"/>
                </a:solidFill>
              </a:rPr>
              <a:t>Τηλεκάρτες</a:t>
            </a:r>
            <a:r>
              <a:rPr lang="el-GR" sz="2400" dirty="0" smtClean="0">
                <a:solidFill>
                  <a:srgbClr val="FF0000"/>
                </a:solidFill>
              </a:rPr>
              <a:t>:</a:t>
            </a:r>
            <a:r>
              <a:rPr lang="el-GR" sz="2400" dirty="0" smtClean="0">
                <a:solidFill>
                  <a:schemeClr val="bg1"/>
                </a:solidFill>
              </a:rPr>
              <a:t> Δεν θεωρούνται συσκευασίες, γι' αυτό και δεν πρέπει να μπαίνουν στους μπλε κάδους. </a:t>
            </a:r>
            <a:r>
              <a:rPr lang="el-GR" sz="2400" dirty="0">
                <a:solidFill>
                  <a:schemeClr val="bg1"/>
                </a:solidFill>
              </a:rPr>
              <a:t>Ά</a:t>
            </a:r>
            <a:r>
              <a:rPr lang="el-GR" sz="2400" dirty="0" smtClean="0">
                <a:solidFill>
                  <a:schemeClr val="bg1"/>
                </a:solidFill>
              </a:rPr>
              <a:t>λλωστε το κόστος ανακύκλωσής τους είναι μεγαλύτερο από το κόστος παραγωγής, γι' αυτό και η μόνη λύση είναι η επαναχρησιμοποίηση (π.χ. διακοσμητικά υλικά και παιχνίδια).</a:t>
            </a:r>
            <a:r>
              <a:rPr lang="el-GR" sz="2400" dirty="0">
                <a:solidFill>
                  <a:schemeClr val="bg1"/>
                </a:solidFill>
              </a:rPr>
              <a:t/>
            </a:r>
            <a:br>
              <a:rPr lang="el-GR" sz="2400" dirty="0">
                <a:solidFill>
                  <a:schemeClr val="bg1"/>
                </a:solidFill>
              </a:rPr>
            </a:br>
            <a:r>
              <a:rPr lang="el-GR" sz="2400" dirty="0">
                <a:solidFill>
                  <a:schemeClr val="bg1"/>
                </a:solidFill>
              </a:rPr>
              <a:t/>
            </a:r>
            <a:br>
              <a:rPr lang="el-GR" sz="2400" dirty="0">
                <a:solidFill>
                  <a:schemeClr val="bg1"/>
                </a:solidFill>
              </a:rPr>
            </a:br>
            <a:endParaRPr lang="el-GR" sz="2400" dirty="0">
              <a:solidFill>
                <a:schemeClr val="bg1"/>
              </a:solidFill>
            </a:endParaRPr>
          </a:p>
        </p:txBody>
      </p:sp>
      <p:pic>
        <p:nvPicPr>
          <p:cNvPr id="32770" name="Picture 2" descr="http://eshop.sillektiki.com/Cache/Photos/45b37eb92baa2552c032463915d96eb5.png"/>
          <p:cNvPicPr>
            <a:picLocks noChangeAspect="1" noChangeArrowheads="1"/>
          </p:cNvPicPr>
          <p:nvPr/>
        </p:nvPicPr>
        <p:blipFill>
          <a:blip r:embed="rId2" cstate="print"/>
          <a:srcRect/>
          <a:stretch>
            <a:fillRect/>
          </a:stretch>
        </p:blipFill>
        <p:spPr bwMode="auto">
          <a:xfrm>
            <a:off x="2267744" y="3429000"/>
            <a:ext cx="4680520" cy="326977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sp>
        <p:nvSpPr>
          <p:cNvPr id="4" name="3 - Ορθογώνιο"/>
          <p:cNvSpPr/>
          <p:nvPr/>
        </p:nvSpPr>
        <p:spPr>
          <a:xfrm>
            <a:off x="755576" y="1196752"/>
            <a:ext cx="7704856" cy="2123658"/>
          </a:xfrm>
          <a:prstGeom prst="rect">
            <a:avLst/>
          </a:prstGeom>
        </p:spPr>
        <p:txBody>
          <a:bodyPr wrap="square">
            <a:spAutoFit/>
          </a:bodyPr>
          <a:lstStyle/>
          <a:p>
            <a:pPr algn="just"/>
            <a:r>
              <a:rPr lang="el-GR" sz="2400" b="1" dirty="0" smtClean="0">
                <a:solidFill>
                  <a:srgbClr val="FF0000"/>
                </a:solidFill>
              </a:rPr>
              <a:t>Καπάκια από πλαστικά μπουκάλια</a:t>
            </a:r>
            <a:r>
              <a:rPr lang="el-GR" sz="2400" dirty="0" smtClean="0">
                <a:solidFill>
                  <a:srgbClr val="FF0000"/>
                </a:solidFill>
              </a:rPr>
              <a:t>: </a:t>
            </a:r>
            <a:r>
              <a:rPr lang="el-GR" sz="2400" dirty="0" smtClean="0">
                <a:solidFill>
                  <a:schemeClr val="bg1"/>
                </a:solidFill>
              </a:rPr>
              <a:t>Ενώ τα πλαστικά μπουκάλια είναι βασικό ανακυκλώσιμο υλικό, τα καπάκια τους ανακυκλώνονται με διαφορετικό τρόπο. Άρα πρέπει να τα αφαιρούμε και να τα πετάμε ξεχωριστά στον μπλε κάδο.</a:t>
            </a:r>
            <a:r>
              <a:rPr lang="el-GR" dirty="0"/>
              <a:t/>
            </a:r>
            <a:br>
              <a:rPr lang="el-GR" dirty="0"/>
            </a:br>
            <a:r>
              <a:rPr lang="el-GR" dirty="0"/>
              <a:t/>
            </a:r>
            <a:br>
              <a:rPr lang="el-GR" dirty="0"/>
            </a:br>
            <a:endParaRPr lang="el-GR" dirty="0"/>
          </a:p>
        </p:txBody>
      </p:sp>
      <p:pic>
        <p:nvPicPr>
          <p:cNvPr id="33794" name="Picture 2" descr="https://meleniro.files.wordpress.com/2013/02/plasticcaps4.jpg"/>
          <p:cNvPicPr>
            <a:picLocks noChangeAspect="1" noChangeArrowheads="1"/>
          </p:cNvPicPr>
          <p:nvPr/>
        </p:nvPicPr>
        <p:blipFill>
          <a:blip r:embed="rId2" cstate="print"/>
          <a:srcRect/>
          <a:stretch>
            <a:fillRect/>
          </a:stretch>
        </p:blipFill>
        <p:spPr bwMode="auto">
          <a:xfrm>
            <a:off x="755576" y="3356992"/>
            <a:ext cx="3667125" cy="2505076"/>
          </a:xfrm>
          <a:prstGeom prst="rect">
            <a:avLst/>
          </a:prstGeom>
          <a:noFill/>
        </p:spPr>
      </p:pic>
      <p:pic>
        <p:nvPicPr>
          <p:cNvPr id="33796" name="Picture 4" descr="http://news247.gr/multimedia/article3238869.ece/BINARY/w660/jj.jpg"/>
          <p:cNvPicPr>
            <a:picLocks noChangeAspect="1" noChangeArrowheads="1"/>
          </p:cNvPicPr>
          <p:nvPr/>
        </p:nvPicPr>
        <p:blipFill>
          <a:blip r:embed="rId3" cstate="print"/>
          <a:srcRect/>
          <a:stretch>
            <a:fillRect/>
          </a:stretch>
        </p:blipFill>
        <p:spPr bwMode="auto">
          <a:xfrm>
            <a:off x="4716016" y="3356992"/>
            <a:ext cx="3672408" cy="24628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2800" b="1" dirty="0" smtClean="0">
                <a:solidFill>
                  <a:schemeClr val="bg1"/>
                </a:solidFill>
                <a:effectLst>
                  <a:outerShdw blurRad="38100" dist="38100" dir="2700000" algn="tl">
                    <a:srgbClr val="000000">
                      <a:alpha val="43137"/>
                    </a:srgbClr>
                  </a:outerShdw>
                </a:effectLst>
              </a:rPr>
              <a:t>Τα λάθη που κάνουμε στην ανακύκλωση</a:t>
            </a:r>
            <a:r>
              <a:rPr lang="el-GR" sz="2800" b="1" dirty="0" smtClean="0">
                <a:solidFill>
                  <a:schemeClr val="bg1"/>
                </a:solidFill>
              </a:rPr>
              <a:t>.</a:t>
            </a:r>
            <a:endParaRPr lang="el-GR" sz="2800" b="1" dirty="0">
              <a:solidFill>
                <a:schemeClr val="bg1"/>
              </a:solidFill>
            </a:endParaRPr>
          </a:p>
        </p:txBody>
      </p:sp>
      <p:sp>
        <p:nvSpPr>
          <p:cNvPr id="4" name="3 - Ορθογώνιο"/>
          <p:cNvSpPr/>
          <p:nvPr/>
        </p:nvSpPr>
        <p:spPr>
          <a:xfrm>
            <a:off x="971600" y="1484784"/>
            <a:ext cx="7272808" cy="1569660"/>
          </a:xfrm>
          <a:prstGeom prst="rect">
            <a:avLst/>
          </a:prstGeom>
        </p:spPr>
        <p:txBody>
          <a:bodyPr wrap="square">
            <a:spAutoFit/>
          </a:bodyPr>
          <a:lstStyle/>
          <a:p>
            <a:pPr algn="ctr">
              <a:buNone/>
            </a:pPr>
            <a:r>
              <a:rPr lang="el-GR" sz="2400" dirty="0" smtClean="0">
                <a:solidFill>
                  <a:schemeClr val="bg1"/>
                </a:solidFill>
              </a:rPr>
              <a:t>Στους μπλε κάδους ανακύκλωσης  μπαίνουν αλουμινένιες, πλαστικές, γυάλινες ή χάρτινες συσκευασίες. Όταν όμως το γυαλί είναι σπασμένο ή λερωμένο μπαίνει στον </a:t>
            </a:r>
            <a:r>
              <a:rPr lang="el-GR" sz="2400" dirty="0" err="1" smtClean="0">
                <a:solidFill>
                  <a:schemeClr val="bg1"/>
                </a:solidFill>
              </a:rPr>
              <a:t>μπλέ</a:t>
            </a:r>
            <a:r>
              <a:rPr lang="el-GR" sz="2400" dirty="0" smtClean="0">
                <a:solidFill>
                  <a:schemeClr val="bg1"/>
                </a:solidFill>
              </a:rPr>
              <a:t> κάδο</a:t>
            </a:r>
            <a:r>
              <a:rPr lang="en-US" sz="2400" dirty="0" smtClean="0">
                <a:solidFill>
                  <a:schemeClr val="bg1"/>
                </a:solidFill>
              </a:rPr>
              <a:t>;</a:t>
            </a:r>
            <a:endParaRPr lang="el-GR" sz="2400" dirty="0" smtClean="0">
              <a:solidFill>
                <a:schemeClr val="bg1"/>
              </a:solidFill>
            </a:endParaRPr>
          </a:p>
        </p:txBody>
      </p:sp>
      <p:sp>
        <p:nvSpPr>
          <p:cNvPr id="5" name="4 - Ορθογώνιο"/>
          <p:cNvSpPr/>
          <p:nvPr/>
        </p:nvSpPr>
        <p:spPr>
          <a:xfrm>
            <a:off x="251520" y="3284984"/>
            <a:ext cx="8568952" cy="954107"/>
          </a:xfrm>
          <a:prstGeom prst="rect">
            <a:avLst/>
          </a:prstGeom>
        </p:spPr>
        <p:txBody>
          <a:bodyPr wrap="square">
            <a:spAutoFit/>
          </a:bodyPr>
          <a:lstStyle/>
          <a:p>
            <a:pPr algn="ctr">
              <a:buNone/>
            </a:pPr>
            <a:r>
              <a:rPr lang="el-GR" sz="2800" b="1" dirty="0" smtClean="0">
                <a:solidFill>
                  <a:schemeClr val="bg1"/>
                </a:solidFill>
              </a:rPr>
              <a:t>Τι δεν κάνουμε σωστά όταν ρίχνουμε τα σκουπίδια μας στους μπλε κάδους.</a:t>
            </a:r>
          </a:p>
        </p:txBody>
      </p:sp>
      <p:sp>
        <p:nvSpPr>
          <p:cNvPr id="8" name="2 - Θέση περιεχομένου"/>
          <p:cNvSpPr txBox="1">
            <a:spLocks/>
          </p:cNvSpPr>
          <p:nvPr/>
        </p:nvSpPr>
        <p:spPr>
          <a:xfrm>
            <a:off x="467544" y="3861048"/>
            <a:ext cx="8229600" cy="2492896"/>
          </a:xfrm>
          <a:prstGeom prst="rect">
            <a:avLst/>
          </a:prstGeom>
        </p:spPr>
        <p:txBody>
          <a:bodyPr vert="horz" lIns="91440" tIns="45720" rIns="91440" bIns="45720" rtlCol="0">
            <a:normAutofit fontScale="2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4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44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4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4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70000"/>
              </a:lnSpc>
              <a:spcBef>
                <a:spcPct val="20000"/>
              </a:spcBef>
              <a:spcAft>
                <a:spcPts val="0"/>
              </a:spcAft>
              <a:buClrTx/>
              <a:buSzTx/>
              <a:buFont typeface="Arial" pitchFamily="34" charset="0"/>
              <a:buNone/>
              <a:tabLst/>
              <a:defRPr/>
            </a:pPr>
            <a:r>
              <a:rPr kumimoji="0" lang="el-GR" sz="8000" b="0" i="0" u="none" strike="noStrike" kern="1200" cap="none" spc="0" normalizeH="0" baseline="0" noProof="0" dirty="0" smtClean="0">
                <a:ln>
                  <a:noFill/>
                </a:ln>
                <a:solidFill>
                  <a:schemeClr val="bg1"/>
                </a:solidFill>
                <a:effectLst/>
                <a:uLnTx/>
                <a:uFillTx/>
                <a:latin typeface="+mn-lt"/>
                <a:ea typeface="+mn-ea"/>
                <a:cs typeface="+mn-cs"/>
              </a:rPr>
              <a:t>Η ανακύκλωση  κάνει σημαντική πρόοδο και όλο περισσότεροι  άνθρωποι επιθυμούν συμμετέχουν στην προσπάθεια να μειωθεί ο όγκος των σκουπιδιών. Για αποτελεσματική διαχείριση πρέπει να αποφεύγονται ορισμένα λάθη που αντί να λύνουν δημιουργούν προβλήματα.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4400" b="0" i="0" u="none" strike="noStrike" kern="1200" cap="none" spc="0" normalizeH="0" baseline="0" noProof="0" dirty="0" smtClean="0">
                <a:ln>
                  <a:noFill/>
                </a:ln>
                <a:solidFill>
                  <a:schemeClr val="tx1"/>
                </a:solidFill>
                <a:effectLst/>
                <a:uLnTx/>
                <a:uFillTx/>
                <a:latin typeface="+mn-lt"/>
                <a:ea typeface="+mn-ea"/>
                <a:cs typeface="+mn-cs"/>
              </a:rPr>
              <a:t/>
            </a:r>
            <a:br>
              <a:rPr kumimoji="0" lang="el-GR" sz="4400" b="0" i="0" u="none" strike="noStrike" kern="1200" cap="none" spc="0" normalizeH="0" baseline="0" noProof="0" dirty="0" smtClean="0">
                <a:ln>
                  <a:noFill/>
                </a:ln>
                <a:solidFill>
                  <a:schemeClr val="tx1"/>
                </a:solidFill>
                <a:effectLst/>
                <a:uLnTx/>
                <a:uFillTx/>
                <a:latin typeface="+mn-lt"/>
                <a:ea typeface="+mn-ea"/>
                <a:cs typeface="+mn-cs"/>
              </a:rPr>
            </a:br>
            <a:r>
              <a:rPr kumimoji="0" lang="el-GR" sz="4400" b="0" i="0" u="none" strike="noStrike" kern="1200" cap="none" spc="0" normalizeH="0" baseline="0" noProof="0" dirty="0" smtClean="0">
                <a:ln>
                  <a:noFill/>
                </a:ln>
                <a:solidFill>
                  <a:schemeClr val="tx1"/>
                </a:solidFill>
                <a:effectLst/>
                <a:uLnTx/>
                <a:uFillTx/>
                <a:latin typeface="+mn-lt"/>
                <a:ea typeface="+mn-ea"/>
                <a:cs typeface="+mn-cs"/>
              </a:rPr>
              <a:t/>
            </a:r>
            <a:br>
              <a:rPr kumimoji="0" lang="el-GR" sz="4400" b="0" i="0" u="none" strike="noStrike" kern="1200" cap="none" spc="0" normalizeH="0" baseline="0" noProof="0" dirty="0" smtClean="0">
                <a:ln>
                  <a:noFill/>
                </a:ln>
                <a:solidFill>
                  <a:schemeClr val="tx1"/>
                </a:solidFill>
                <a:effectLst/>
                <a:uLnTx/>
                <a:uFillTx/>
                <a:latin typeface="+mn-lt"/>
                <a:ea typeface="+mn-ea"/>
                <a:cs typeface="+mn-cs"/>
              </a:rPr>
            </a:br>
            <a:endParaRPr kumimoji="0" lang="el-GR"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99592" y="1340768"/>
            <a:ext cx="7272808" cy="2492990"/>
          </a:xfrm>
          <a:prstGeom prst="rect">
            <a:avLst/>
          </a:prstGeom>
        </p:spPr>
        <p:txBody>
          <a:bodyPr wrap="square">
            <a:spAutoFit/>
          </a:bodyPr>
          <a:lstStyle/>
          <a:p>
            <a:pPr algn="just"/>
            <a:r>
              <a:rPr lang="el-GR" sz="2400" b="1" dirty="0" smtClean="0">
                <a:solidFill>
                  <a:srgbClr val="FF0000"/>
                </a:solidFill>
              </a:rPr>
              <a:t>Κουτιά χυμών</a:t>
            </a:r>
            <a:r>
              <a:rPr lang="el-GR" sz="2400" dirty="0" smtClean="0">
                <a:solidFill>
                  <a:srgbClr val="FF0000"/>
                </a:solidFill>
              </a:rPr>
              <a:t>: </a:t>
            </a:r>
            <a:r>
              <a:rPr lang="el-GR" sz="2400" dirty="0" smtClean="0">
                <a:solidFill>
                  <a:schemeClr val="bg1"/>
                </a:solidFill>
              </a:rPr>
              <a:t>Υπάρχουν ορισμένα κουτιά χυμών που δεν ανακυκλώνονται, λόγω του συνδυασμού πλαστικού και χαρτονιού. Πριν το πετάξουμε στον μπλε κάδο πρέπει να ελέγξουμε αν φέρει την ειδική σήμανση καταλληλότητας για ανακύκλωση.</a:t>
            </a:r>
            <a:r>
              <a:rPr lang="el-GR" dirty="0"/>
              <a:t/>
            </a:r>
            <a:br>
              <a:rPr lang="el-GR" dirty="0"/>
            </a:br>
            <a:r>
              <a:rPr lang="el-GR" dirty="0"/>
              <a:t/>
            </a:r>
            <a:br>
              <a:rPr lang="el-GR" dirty="0"/>
            </a:br>
            <a:endParaRPr lang="el-GR" dirty="0"/>
          </a:p>
        </p:txBody>
      </p:sp>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34818" name="Picture 2" descr="http://www.gossip-tv.gr/media/com_news/story/2012/08/16/207763/main/38de75cfc66586f6ee1ff4258e85ec82.jpg"/>
          <p:cNvPicPr>
            <a:picLocks noChangeAspect="1" noChangeArrowheads="1"/>
          </p:cNvPicPr>
          <p:nvPr/>
        </p:nvPicPr>
        <p:blipFill>
          <a:blip r:embed="rId2" cstate="print"/>
          <a:srcRect t="4928" b="11304"/>
          <a:stretch>
            <a:fillRect/>
          </a:stretch>
        </p:blipFill>
        <p:spPr bwMode="auto">
          <a:xfrm>
            <a:off x="827584" y="3429000"/>
            <a:ext cx="3312368" cy="2448272"/>
          </a:xfrm>
          <a:prstGeom prst="rect">
            <a:avLst/>
          </a:prstGeom>
          <a:noFill/>
        </p:spPr>
      </p:pic>
      <p:pic>
        <p:nvPicPr>
          <p:cNvPr id="34820" name="Picture 4" descr="https://st.depositphotos.com/1815767/1392/v/950/depositphotos_13923661-stock-illustration-milk-and-juice-cartons-sketch.jpg"/>
          <p:cNvPicPr>
            <a:picLocks noChangeAspect="1" noChangeArrowheads="1"/>
          </p:cNvPicPr>
          <p:nvPr/>
        </p:nvPicPr>
        <p:blipFill>
          <a:blip r:embed="rId3" cstate="print"/>
          <a:srcRect/>
          <a:stretch>
            <a:fillRect/>
          </a:stretch>
        </p:blipFill>
        <p:spPr bwMode="auto">
          <a:xfrm>
            <a:off x="4644008" y="3429000"/>
            <a:ext cx="3312368" cy="244264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rgbClr val="FFFF00"/>
                </a:solidFill>
                <a:effectLst>
                  <a:outerShdw blurRad="38100" dist="38100" dir="2700000" algn="tl">
                    <a:srgbClr val="000000">
                      <a:alpha val="43137"/>
                    </a:srgbClr>
                  </a:outerShdw>
                </a:effectLst>
              </a:rPr>
              <a:t>Δεν ξεχνάμε:</a:t>
            </a:r>
            <a:endParaRPr lang="el-GR" sz="2800" b="1" dirty="0">
              <a:solidFill>
                <a:srgbClr val="FFFF00"/>
              </a:solidFill>
              <a:effectLst>
                <a:outerShdw blurRad="38100" dist="38100" dir="2700000" algn="tl">
                  <a:srgbClr val="000000">
                    <a:alpha val="43137"/>
                  </a:srgbClr>
                </a:outerShdw>
              </a:effectLst>
            </a:endParaRPr>
          </a:p>
        </p:txBody>
      </p:sp>
      <p:sp>
        <p:nvSpPr>
          <p:cNvPr id="3" name="2 - Ορθογώνιο"/>
          <p:cNvSpPr/>
          <p:nvPr/>
        </p:nvSpPr>
        <p:spPr>
          <a:xfrm>
            <a:off x="539552" y="1556792"/>
            <a:ext cx="7920880" cy="4893647"/>
          </a:xfrm>
          <a:prstGeom prst="rect">
            <a:avLst/>
          </a:prstGeom>
        </p:spPr>
        <p:txBody>
          <a:bodyPr wrap="square">
            <a:spAutoFit/>
          </a:bodyPr>
          <a:lstStyle/>
          <a:p>
            <a:r>
              <a:rPr lang="el-GR" sz="2400" dirty="0" smtClean="0">
                <a:solidFill>
                  <a:srgbClr val="FF0000"/>
                </a:solidFill>
              </a:rPr>
              <a:t>1.</a:t>
            </a:r>
            <a:r>
              <a:rPr lang="el-GR" sz="2400" dirty="0" smtClean="0">
                <a:solidFill>
                  <a:schemeClr val="bg1"/>
                </a:solidFill>
              </a:rPr>
              <a:t> Να διαχωρίζουμε καθημερινά τα υλικά συσκευασίας από τα υπόλοιπα απορρίμματα.</a:t>
            </a:r>
            <a:br>
              <a:rPr lang="el-GR" sz="2400" dirty="0" smtClean="0">
                <a:solidFill>
                  <a:schemeClr val="bg1"/>
                </a:solidFill>
              </a:rPr>
            </a:br>
            <a:r>
              <a:rPr lang="el-GR" sz="2400" dirty="0" smtClean="0">
                <a:solidFill>
                  <a:srgbClr val="FF0000"/>
                </a:solidFill>
              </a:rPr>
              <a:t>2.</a:t>
            </a:r>
            <a:r>
              <a:rPr lang="el-GR" sz="2400" dirty="0" smtClean="0">
                <a:solidFill>
                  <a:schemeClr val="bg1"/>
                </a:solidFill>
              </a:rPr>
              <a:t> Να αδειάζουμε εντελώς τις συσκευασίες από τα υπολείμματα και, αν χρειάζεται, να τις ξεπλένουμε.</a:t>
            </a:r>
            <a:br>
              <a:rPr lang="el-GR" sz="2400" dirty="0" smtClean="0">
                <a:solidFill>
                  <a:schemeClr val="bg1"/>
                </a:solidFill>
              </a:rPr>
            </a:br>
            <a:r>
              <a:rPr lang="el-GR" sz="2400" dirty="0" smtClean="0">
                <a:solidFill>
                  <a:srgbClr val="FF0000"/>
                </a:solidFill>
              </a:rPr>
              <a:t>3.</a:t>
            </a:r>
            <a:r>
              <a:rPr lang="el-GR" sz="2400" dirty="0" smtClean="0">
                <a:solidFill>
                  <a:schemeClr val="bg1"/>
                </a:solidFill>
              </a:rPr>
              <a:t> Να διπλώνουμε/συμπιέζουμε τα χαρτοκιβώτια.</a:t>
            </a:r>
            <a:br>
              <a:rPr lang="el-GR" sz="2400" dirty="0" smtClean="0">
                <a:solidFill>
                  <a:schemeClr val="bg1"/>
                </a:solidFill>
              </a:rPr>
            </a:br>
            <a:r>
              <a:rPr lang="el-GR" sz="2400" dirty="0" smtClean="0">
                <a:solidFill>
                  <a:srgbClr val="FF0000"/>
                </a:solidFill>
              </a:rPr>
              <a:t>4.</a:t>
            </a:r>
            <a:r>
              <a:rPr lang="el-GR" sz="2400" dirty="0" smtClean="0">
                <a:solidFill>
                  <a:schemeClr val="bg1"/>
                </a:solidFill>
              </a:rPr>
              <a:t> Δεν πετάμε στον κάδο τα υλικά συσκευασίας μέσα σε δεμένες σακούλες, αλλά τα ρίχνουμε χύμα.</a:t>
            </a:r>
            <a:br>
              <a:rPr lang="el-GR" sz="2400" dirty="0" smtClean="0">
                <a:solidFill>
                  <a:schemeClr val="bg1"/>
                </a:solidFill>
              </a:rPr>
            </a:br>
            <a:r>
              <a:rPr lang="el-GR" sz="2400" dirty="0" smtClean="0">
                <a:solidFill>
                  <a:srgbClr val="FF0000"/>
                </a:solidFill>
              </a:rPr>
              <a:t>5.</a:t>
            </a:r>
            <a:r>
              <a:rPr lang="el-GR" sz="2400" dirty="0" smtClean="0">
                <a:solidFill>
                  <a:schemeClr val="bg1"/>
                </a:solidFill>
              </a:rPr>
              <a:t> Δεν πετάμε ποτέ κοινά σκουπίδια στους μπλε κάδους ανακύκλωσης.</a:t>
            </a:r>
            <a:br>
              <a:rPr lang="el-GR" sz="2400" dirty="0" smtClean="0">
                <a:solidFill>
                  <a:schemeClr val="bg1"/>
                </a:solidFill>
              </a:rPr>
            </a:br>
            <a:r>
              <a:rPr lang="el-GR" sz="2400" dirty="0" smtClean="0">
                <a:solidFill>
                  <a:srgbClr val="FF0000"/>
                </a:solidFill>
              </a:rPr>
              <a:t>6.</a:t>
            </a:r>
            <a:r>
              <a:rPr lang="el-GR" sz="2400" dirty="0" smtClean="0">
                <a:solidFill>
                  <a:schemeClr val="bg1"/>
                </a:solidFill>
              </a:rPr>
              <a:t> Κλείνουμε τους κάδους, για να προστατεύσουμε τα ανακυκλώσιμα υλικά από τη βροχή.</a:t>
            </a:r>
            <a:r>
              <a:rPr lang="el-GR" sz="2400" i="1" baseline="30000" dirty="0" smtClean="0">
                <a:solidFill>
                  <a:schemeClr val="bg1"/>
                </a:solidFill>
              </a:rPr>
              <a:t>1</a:t>
            </a:r>
            <a:r>
              <a:rPr lang="el-GR" sz="2400" dirty="0">
                <a:solidFill>
                  <a:schemeClr val="bg1"/>
                </a:solidFill>
              </a:rPr>
              <a:t/>
            </a:r>
            <a:br>
              <a:rPr lang="el-GR" sz="2400" dirty="0">
                <a:solidFill>
                  <a:schemeClr val="bg1"/>
                </a:solidFill>
              </a:rPr>
            </a:br>
            <a:r>
              <a:rPr lang="el-GR" sz="2400" dirty="0">
                <a:solidFill>
                  <a:schemeClr val="bg1"/>
                </a:solidFill>
              </a:rPr>
              <a:t/>
            </a:r>
            <a:br>
              <a:rPr lang="el-GR" sz="2400" dirty="0">
                <a:solidFill>
                  <a:schemeClr val="bg1"/>
                </a:solidFill>
              </a:rPr>
            </a:br>
            <a:endParaRPr lang="el-GR" sz="2400" dirty="0">
              <a:solidFill>
                <a:schemeClr val="bg1"/>
              </a:solidFill>
            </a:endParaRPr>
          </a:p>
        </p:txBody>
      </p:sp>
      <p:sp>
        <p:nvSpPr>
          <p:cNvPr id="4" name="3 - Ορθογώνιο"/>
          <p:cNvSpPr/>
          <p:nvPr/>
        </p:nvSpPr>
        <p:spPr>
          <a:xfrm>
            <a:off x="611560" y="6165304"/>
            <a:ext cx="7560840" cy="307777"/>
          </a:xfrm>
          <a:prstGeom prst="rect">
            <a:avLst/>
          </a:prstGeom>
        </p:spPr>
        <p:txBody>
          <a:bodyPr wrap="square">
            <a:spAutoFit/>
          </a:bodyPr>
          <a:lstStyle/>
          <a:p>
            <a:r>
              <a:rPr lang="el-GR" sz="1400" dirty="0" smtClean="0">
                <a:solidFill>
                  <a:schemeClr val="bg1"/>
                </a:solidFill>
              </a:rPr>
              <a:t>Ελληνική εταιρεία Αξιοποίησης της Ανακύκλωσης, διαθέσιμο στο: </a:t>
            </a:r>
            <a:r>
              <a:rPr lang="el-GR" sz="1400" dirty="0" err="1" smtClean="0">
                <a:solidFill>
                  <a:schemeClr val="bg1"/>
                </a:solidFill>
              </a:rPr>
              <a:t>www.herrco.gr</a:t>
            </a:r>
            <a:endParaRPr lang="el-GR" sz="1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podoxi.gr/uploads/1/3/5/0/13500033/2716912_orig.png"/>
          <p:cNvPicPr>
            <a:picLocks noChangeAspect="1" noChangeArrowheads="1"/>
          </p:cNvPicPr>
          <p:nvPr/>
        </p:nvPicPr>
        <p:blipFill>
          <a:blip r:embed="rId2" cstate="print"/>
          <a:srcRect/>
          <a:stretch>
            <a:fillRect/>
          </a:stretch>
        </p:blipFill>
        <p:spPr bwMode="auto">
          <a:xfrm>
            <a:off x="251520" y="404664"/>
            <a:ext cx="8705850" cy="61150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564904"/>
            <a:ext cx="8229600" cy="1143000"/>
          </a:xfrm>
        </p:spPr>
        <p:txBody>
          <a:bodyPr>
            <a:normAutofit/>
          </a:bodyPr>
          <a:lstStyle/>
          <a:p>
            <a:r>
              <a:rPr lang="el-GR" sz="3200" b="1" dirty="0" smtClean="0">
                <a:solidFill>
                  <a:schemeClr val="bg1"/>
                </a:solidFill>
                <a:effectLst>
                  <a:outerShdw blurRad="38100" dist="38100" dir="2700000" algn="tl">
                    <a:srgbClr val="000000">
                      <a:alpha val="43137"/>
                    </a:srgbClr>
                  </a:outerShdw>
                </a:effectLst>
              </a:rPr>
              <a:t>Ευχαριστώ για την προσοχή σας.</a:t>
            </a:r>
            <a:endParaRPr lang="el-GR"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1.bp.blogspot.com/-yK7r_BF7mTU/UvCp96J6wZI/AAAAAAAACQI/RDU2Q94Jb0Y/s1600/%CE%9A%CE%B1%CF%84%CE%B1%CE%B3%CF%81%CE%B1%CF%86%CE%AE.PNG"/>
          <p:cNvPicPr>
            <a:picLocks noChangeAspect="1" noChangeArrowheads="1"/>
          </p:cNvPicPr>
          <p:nvPr/>
        </p:nvPicPr>
        <p:blipFill>
          <a:blip r:embed="rId2" cstate="print"/>
          <a:srcRect r="1980"/>
          <a:stretch>
            <a:fillRect/>
          </a:stretch>
        </p:blipFill>
        <p:spPr bwMode="auto">
          <a:xfrm>
            <a:off x="1043608" y="2276872"/>
            <a:ext cx="7128792" cy="3816424"/>
          </a:xfrm>
          <a:prstGeom prst="rect">
            <a:avLst/>
          </a:prstGeom>
          <a:noFill/>
        </p:spPr>
      </p:pic>
      <p:sp>
        <p:nvSpPr>
          <p:cNvPr id="3" name="2 - Ορθογώνιο"/>
          <p:cNvSpPr/>
          <p:nvPr/>
        </p:nvSpPr>
        <p:spPr>
          <a:xfrm>
            <a:off x="251520" y="692696"/>
            <a:ext cx="8568952" cy="523220"/>
          </a:xfrm>
          <a:prstGeom prst="rect">
            <a:avLst/>
          </a:prstGeom>
        </p:spPr>
        <p:txBody>
          <a:bodyPr wrap="square">
            <a:spAutoFit/>
          </a:bodyPr>
          <a:lstStyle/>
          <a:p>
            <a:pPr algn="ctr">
              <a:buNone/>
            </a:pPr>
            <a:r>
              <a:rPr lang="el-GR" sz="2800" b="1" dirty="0" smtClean="0">
                <a:solidFill>
                  <a:schemeClr val="bg1"/>
                </a:solidFill>
              </a:rPr>
              <a:t>Τι ρίχνουμε στους μπλε κάδους</a:t>
            </a:r>
            <a:r>
              <a:rPr lang="en-US" sz="2800" b="1" dirty="0" smtClean="0">
                <a:solidFill>
                  <a:schemeClr val="bg1"/>
                </a:solidFill>
              </a:rPr>
              <a:t>;</a:t>
            </a:r>
            <a:endParaRPr lang="el-GR" sz="2800" b="1"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kathimerini.gr/resources/2014-10/18s15skoupidia-thumb-large.jpg"/>
          <p:cNvPicPr>
            <a:picLocks noChangeAspect="1" noChangeArrowheads="1"/>
          </p:cNvPicPr>
          <p:nvPr/>
        </p:nvPicPr>
        <p:blipFill>
          <a:blip r:embed="rId2" cstate="print"/>
          <a:srcRect/>
          <a:stretch>
            <a:fillRect/>
          </a:stretch>
        </p:blipFill>
        <p:spPr bwMode="auto">
          <a:xfrm>
            <a:off x="683568" y="1700808"/>
            <a:ext cx="7865318" cy="4653136"/>
          </a:xfrm>
          <a:prstGeom prst="rect">
            <a:avLst/>
          </a:prstGeom>
          <a:noFill/>
        </p:spPr>
      </p:pic>
      <p:sp>
        <p:nvSpPr>
          <p:cNvPr id="3" name="2 - Ορθογώνιο"/>
          <p:cNvSpPr/>
          <p:nvPr/>
        </p:nvSpPr>
        <p:spPr>
          <a:xfrm>
            <a:off x="251520" y="692696"/>
            <a:ext cx="8568952" cy="523220"/>
          </a:xfrm>
          <a:prstGeom prst="rect">
            <a:avLst/>
          </a:prstGeom>
        </p:spPr>
        <p:txBody>
          <a:bodyPr wrap="square">
            <a:spAutoFit/>
          </a:bodyPr>
          <a:lstStyle/>
          <a:p>
            <a:pPr algn="ctr">
              <a:buNone/>
            </a:pPr>
            <a:r>
              <a:rPr lang="el-GR" sz="2800" b="1" dirty="0" smtClean="0">
                <a:solidFill>
                  <a:schemeClr val="bg1"/>
                </a:solidFill>
              </a:rPr>
              <a:t>Τι δεν ρίχνουμε στους μπλε κάδους</a:t>
            </a:r>
            <a:r>
              <a:rPr lang="en-US" sz="2800" b="1" dirty="0" smtClean="0">
                <a:solidFill>
                  <a:schemeClr val="bg1"/>
                </a:solidFill>
              </a:rPr>
              <a:t>;</a:t>
            </a:r>
            <a:endParaRPr lang="el-GR" sz="2800" b="1" dirty="0"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chemeClr val="bg1"/>
                </a:solidFill>
              </a:rPr>
              <a:t>Τι δεν ρίχνουμε στους μπλε κάδους</a:t>
            </a:r>
            <a:r>
              <a:rPr lang="en-US" sz="2800" b="1" dirty="0" smtClean="0">
                <a:solidFill>
                  <a:schemeClr val="bg1"/>
                </a:solidFill>
              </a:rPr>
              <a:t>;</a:t>
            </a:r>
            <a:r>
              <a:rPr lang="el-GR" sz="2800" b="1" dirty="0" smtClean="0">
                <a:solidFill>
                  <a:schemeClr val="bg1"/>
                </a:solidFill>
              </a:rPr>
              <a:t> </a:t>
            </a:r>
            <a:endParaRPr lang="el-GR" sz="2800" dirty="0"/>
          </a:p>
        </p:txBody>
      </p:sp>
      <p:sp>
        <p:nvSpPr>
          <p:cNvPr id="3" name="2 - Θέση περιεχομένου"/>
          <p:cNvSpPr>
            <a:spLocks noGrp="1"/>
          </p:cNvSpPr>
          <p:nvPr>
            <p:ph idx="1"/>
          </p:nvPr>
        </p:nvSpPr>
        <p:spPr>
          <a:xfrm>
            <a:off x="755576" y="1988840"/>
            <a:ext cx="4176464" cy="4525963"/>
          </a:xfrm>
        </p:spPr>
        <p:txBody>
          <a:bodyPr>
            <a:normAutofit fontScale="92500" lnSpcReduction="10000"/>
          </a:bodyPr>
          <a:lstStyle/>
          <a:p>
            <a:pPr>
              <a:lnSpc>
                <a:spcPct val="150000"/>
              </a:lnSpc>
            </a:pPr>
            <a:r>
              <a:rPr lang="el-GR" sz="2400" dirty="0" smtClean="0">
                <a:solidFill>
                  <a:schemeClr val="bg1"/>
                </a:solidFill>
              </a:rPr>
              <a:t>Σπασμένα γυαλιά.</a:t>
            </a:r>
          </a:p>
          <a:p>
            <a:pPr>
              <a:lnSpc>
                <a:spcPct val="150000"/>
              </a:lnSpc>
            </a:pPr>
            <a:r>
              <a:rPr lang="el-GR" sz="2400" dirty="0" smtClean="0">
                <a:solidFill>
                  <a:schemeClr val="bg1"/>
                </a:solidFill>
              </a:rPr>
              <a:t>Κουτιά από πίτσα.</a:t>
            </a:r>
          </a:p>
          <a:p>
            <a:pPr>
              <a:lnSpc>
                <a:spcPct val="150000"/>
              </a:lnSpc>
            </a:pPr>
            <a:r>
              <a:rPr lang="el-GR" sz="2400" dirty="0" smtClean="0">
                <a:solidFill>
                  <a:schemeClr val="bg1"/>
                </a:solidFill>
              </a:rPr>
              <a:t>Σακούλες βιοδιασπώμενες.</a:t>
            </a:r>
          </a:p>
          <a:p>
            <a:pPr>
              <a:lnSpc>
                <a:spcPct val="150000"/>
              </a:lnSpc>
            </a:pPr>
            <a:r>
              <a:rPr lang="el-GR" sz="2400" dirty="0" smtClean="0">
                <a:solidFill>
                  <a:schemeClr val="bg1"/>
                </a:solidFill>
              </a:rPr>
              <a:t>Κομματάκια χαρτιού.</a:t>
            </a:r>
          </a:p>
          <a:p>
            <a:pPr>
              <a:lnSpc>
                <a:spcPct val="150000"/>
              </a:lnSpc>
            </a:pPr>
            <a:r>
              <a:rPr lang="el-GR" sz="2400" dirty="0" smtClean="0">
                <a:solidFill>
                  <a:schemeClr val="bg1"/>
                </a:solidFill>
              </a:rPr>
              <a:t>Βρεγμένο ή λερωμένο χαρτί.</a:t>
            </a:r>
          </a:p>
          <a:p>
            <a:pPr>
              <a:lnSpc>
                <a:spcPct val="150000"/>
              </a:lnSpc>
            </a:pPr>
            <a:r>
              <a:rPr lang="el-GR" sz="2400" dirty="0" smtClean="0">
                <a:solidFill>
                  <a:schemeClr val="bg1"/>
                </a:solidFill>
              </a:rPr>
              <a:t>Υλικά από πηλό.</a:t>
            </a:r>
          </a:p>
          <a:p>
            <a:pPr>
              <a:lnSpc>
                <a:spcPct val="150000"/>
              </a:lnSpc>
            </a:pPr>
            <a:r>
              <a:rPr lang="el-GR" sz="2400" dirty="0" smtClean="0">
                <a:solidFill>
                  <a:schemeClr val="bg1"/>
                </a:solidFill>
              </a:rPr>
              <a:t>Αφρολέξ ή </a:t>
            </a:r>
            <a:r>
              <a:rPr lang="el-GR" sz="2400" dirty="0" err="1" smtClean="0">
                <a:solidFill>
                  <a:schemeClr val="bg1"/>
                </a:solidFill>
              </a:rPr>
              <a:t>φελιζόλ</a:t>
            </a:r>
            <a:r>
              <a:rPr lang="el-GR" sz="2400" dirty="0" smtClean="0">
                <a:solidFill>
                  <a:schemeClr val="bg1"/>
                </a:solidFill>
              </a:rPr>
              <a:t>.</a:t>
            </a:r>
            <a:r>
              <a:rPr lang="el-GR" sz="2400" dirty="0">
                <a:solidFill>
                  <a:schemeClr val="bg1"/>
                </a:solidFill>
              </a:rPr>
              <a:t> </a:t>
            </a:r>
            <a:endParaRPr lang="el-GR" sz="2400" dirty="0" smtClean="0">
              <a:solidFill>
                <a:schemeClr val="bg1"/>
              </a:solidFill>
            </a:endParaRPr>
          </a:p>
          <a:p>
            <a:pPr>
              <a:lnSpc>
                <a:spcPct val="150000"/>
              </a:lnSpc>
            </a:pPr>
            <a:r>
              <a:rPr lang="el-GR" sz="2400" dirty="0" smtClean="0">
                <a:solidFill>
                  <a:schemeClr val="bg1"/>
                </a:solidFill>
              </a:rPr>
              <a:t>Συσκευασίες τοξικών υλικών.</a:t>
            </a:r>
            <a:endParaRPr lang="el-GR" sz="2400" dirty="0">
              <a:solidFill>
                <a:schemeClr val="bg1"/>
              </a:solidFill>
            </a:endParaRPr>
          </a:p>
          <a:p>
            <a:pPr>
              <a:lnSpc>
                <a:spcPct val="150000"/>
              </a:lnSpc>
            </a:pPr>
            <a:endParaRPr lang="el-GR" sz="2400" dirty="0" smtClean="0">
              <a:solidFill>
                <a:schemeClr val="bg1"/>
              </a:solidFill>
            </a:endParaRPr>
          </a:p>
        </p:txBody>
      </p:sp>
      <p:sp>
        <p:nvSpPr>
          <p:cNvPr id="4" name="2 - Θέση περιεχομένου"/>
          <p:cNvSpPr txBox="1">
            <a:spLocks/>
          </p:cNvSpPr>
          <p:nvPr/>
        </p:nvSpPr>
        <p:spPr>
          <a:xfrm>
            <a:off x="4823520" y="1916832"/>
            <a:ext cx="432048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l-GR" sz="2400" dirty="0" smtClean="0">
                <a:solidFill>
                  <a:schemeClr val="bg1"/>
                </a:solidFill>
              </a:rPr>
              <a:t>Δίσκοι </a:t>
            </a:r>
            <a:r>
              <a:rPr lang="en-US" sz="2400" dirty="0" smtClean="0">
                <a:solidFill>
                  <a:schemeClr val="bg1"/>
                </a:solidFill>
              </a:rPr>
              <a:t> CD- DVD</a:t>
            </a:r>
            <a:r>
              <a:rPr lang="el-GR" sz="2400" dirty="0" smtClean="0">
                <a:solidFill>
                  <a:schemeClr val="bg1"/>
                </a:solidFill>
              </a:rPr>
              <a: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bg1"/>
                </a:solidFill>
                <a:effectLst/>
                <a:uLnTx/>
                <a:uFillTx/>
                <a:latin typeface="+mn-lt"/>
                <a:ea typeface="+mn-ea"/>
                <a:cs typeface="+mn-cs"/>
              </a:rPr>
              <a:t>Καλαμάκια,</a:t>
            </a:r>
            <a:r>
              <a:rPr kumimoji="0" lang="el-GR" sz="2400" b="0" i="0" u="none" strike="noStrike" kern="1200" cap="none" spc="0" normalizeH="0" noProof="0" dirty="0" smtClean="0">
                <a:ln>
                  <a:noFill/>
                </a:ln>
                <a:solidFill>
                  <a:schemeClr val="bg1"/>
                </a:solidFill>
                <a:effectLst/>
                <a:uLnTx/>
                <a:uFillTx/>
                <a:latin typeface="+mn-lt"/>
                <a:ea typeface="+mn-ea"/>
                <a:cs typeface="+mn-cs"/>
              </a:rPr>
              <a:t> πλαστικά μαχαιροπήρουνα.</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l-GR" sz="2400" baseline="0" dirty="0" smtClean="0">
                <a:solidFill>
                  <a:schemeClr val="bg1"/>
                </a:solidFill>
              </a:rPr>
              <a:t>Συρμάτινες κρεμάστρες.</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l-GR" sz="2400" b="0" i="0" u="none" strike="noStrike" kern="1200" cap="none" spc="0" normalizeH="0" noProof="0" dirty="0" smtClean="0">
                <a:ln>
                  <a:noFill/>
                </a:ln>
                <a:solidFill>
                  <a:schemeClr val="bg1"/>
                </a:solidFill>
                <a:effectLst/>
                <a:uLnTx/>
                <a:uFillTx/>
                <a:latin typeface="+mn-lt"/>
                <a:ea typeface="+mn-ea"/>
                <a:cs typeface="+mn-cs"/>
              </a:rPr>
              <a:t>Τηλεκάρτες.</a:t>
            </a:r>
          </a:p>
          <a:p>
            <a:pPr marL="342900" indent="-342900">
              <a:lnSpc>
                <a:spcPct val="150000"/>
              </a:lnSpc>
              <a:spcBef>
                <a:spcPct val="20000"/>
              </a:spcBef>
              <a:buFont typeface="Arial" pitchFamily="34" charset="0"/>
              <a:buChar char="•"/>
            </a:pPr>
            <a:r>
              <a:rPr lang="el-GR" sz="2400" baseline="0" dirty="0" smtClean="0">
                <a:solidFill>
                  <a:schemeClr val="bg1"/>
                </a:solidFill>
              </a:rPr>
              <a:t>Καπάκια από πλαστικά μπουκάλια</a:t>
            </a:r>
          </a:p>
          <a:p>
            <a:pPr marL="342900" indent="-342900">
              <a:lnSpc>
                <a:spcPct val="150000"/>
              </a:lnSpc>
              <a:spcBef>
                <a:spcPct val="20000"/>
              </a:spcBef>
              <a:buFont typeface="Arial" pitchFamily="34" charset="0"/>
              <a:buChar char="•"/>
            </a:pPr>
            <a:r>
              <a:rPr lang="el-GR" sz="2400" dirty="0" smtClean="0">
                <a:solidFill>
                  <a:schemeClr val="bg1"/>
                </a:solidFill>
              </a:rPr>
              <a:t>Κουτιά χυμών.</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l-GR"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babyradio.gr/wp-content/uploads/2016/12/63rcp5.jpg"/>
          <p:cNvPicPr>
            <a:picLocks noChangeAspect="1" noChangeArrowheads="1"/>
          </p:cNvPicPr>
          <p:nvPr/>
        </p:nvPicPr>
        <p:blipFill>
          <a:blip r:embed="rId2" cstate="print"/>
          <a:srcRect/>
          <a:stretch>
            <a:fillRect/>
          </a:stretch>
        </p:blipFill>
        <p:spPr bwMode="auto">
          <a:xfrm>
            <a:off x="1115616" y="3140968"/>
            <a:ext cx="6667500" cy="3437757"/>
          </a:xfrm>
          <a:prstGeom prst="rect">
            <a:avLst/>
          </a:prstGeom>
          <a:noFill/>
        </p:spPr>
      </p:pic>
      <p:sp>
        <p:nvSpPr>
          <p:cNvPr id="4"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sp>
        <p:nvSpPr>
          <p:cNvPr id="5" name="4 - Ορθογώνιο"/>
          <p:cNvSpPr/>
          <p:nvPr/>
        </p:nvSpPr>
        <p:spPr>
          <a:xfrm>
            <a:off x="467544" y="1052736"/>
            <a:ext cx="8208912" cy="1938992"/>
          </a:xfrm>
          <a:prstGeom prst="rect">
            <a:avLst/>
          </a:prstGeom>
        </p:spPr>
        <p:txBody>
          <a:bodyPr wrap="square">
            <a:spAutoFit/>
          </a:bodyPr>
          <a:lstStyle/>
          <a:p>
            <a:r>
              <a:rPr lang="el-GR" sz="2400" b="1" dirty="0" smtClean="0">
                <a:solidFill>
                  <a:srgbClr val="FF0000"/>
                </a:solidFill>
              </a:rPr>
              <a:t>Σπασμένα γυαλιά</a:t>
            </a:r>
            <a:r>
              <a:rPr lang="el-GR" sz="2400" dirty="0" smtClean="0">
                <a:solidFill>
                  <a:srgbClr val="FF0000"/>
                </a:solidFill>
              </a:rPr>
              <a:t>: </a:t>
            </a:r>
            <a:r>
              <a:rPr lang="el-GR" sz="2400" dirty="0" smtClean="0">
                <a:solidFill>
                  <a:schemeClr val="bg1"/>
                </a:solidFill>
              </a:rPr>
              <a:t>Οι γυάλινες συσκευασίες ανακυκλώνονται, αλλά τα σπασμένα γυαλιά όχι γιατί η διαλογή γίνεται συνήθως με τα χέρια και υπάρχει σοβαρός κίνδυνος τραυματισμού των εργαζομένων. Οποιοδήποτε σπασμένο γυαλικό δεν το πετάμε στους μπλε κάδους, αλλά στους κοινούς.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88640"/>
            <a:ext cx="8229600" cy="5517232"/>
          </a:xfrm>
        </p:spPr>
        <p:txBody>
          <a:bodyPr>
            <a:normAutofit/>
          </a:bodyPr>
          <a:lstStyle/>
          <a:p>
            <a:endParaRPr lang="el-GR" dirty="0" smtClean="0">
              <a:solidFill>
                <a:schemeClr val="bg1"/>
              </a:solidFill>
            </a:endParaRPr>
          </a:p>
          <a:p>
            <a:pPr algn="just"/>
            <a:r>
              <a:rPr lang="el-GR" sz="2400" b="1" dirty="0" smtClean="0">
                <a:solidFill>
                  <a:srgbClr val="FF0000"/>
                </a:solidFill>
              </a:rPr>
              <a:t>Κουτιά από πίτσα, συσκευασίες έτοιμου φαγητού</a:t>
            </a:r>
            <a:r>
              <a:rPr lang="el-GR" sz="2400" dirty="0" smtClean="0">
                <a:solidFill>
                  <a:srgbClr val="FF0000"/>
                </a:solidFill>
              </a:rPr>
              <a:t>: </a:t>
            </a:r>
            <a:r>
              <a:rPr lang="el-GR" sz="2400" dirty="0" smtClean="0">
                <a:solidFill>
                  <a:schemeClr val="bg1"/>
                </a:solidFill>
              </a:rPr>
              <a:t>Τα κουτιά της πίτσας αν και είναι από χαρτόνι, όταν τα πετάμε είναι γεμάτα λάδια και λίπη, όσο κι αν προσπαθήσουμε δεν μπορούμε να τα καθαρίσουμε ολοκληρωτικά και μένουν υπολείμματα. Άρα, όχι μόνο δεν ανακυκλώνονται, αλλά δημιουργούν πρόβλημα στη διαδικασία διαχωρισμού (διαμορφώνεται μια λερωμένη μάζα). Το ίδιο κάνουμε και τις συσκευασίες έτοιμου φαγητού. </a:t>
            </a:r>
          </a:p>
          <a:p>
            <a:pPr>
              <a:buNone/>
            </a:pPr>
            <a:r>
              <a:rPr lang="el-GR" dirty="0"/>
              <a:t/>
            </a:r>
            <a:br>
              <a:rPr lang="el-GR" dirty="0"/>
            </a:br>
            <a:endParaRPr lang="el-GR" dirty="0"/>
          </a:p>
        </p:txBody>
      </p:sp>
      <p:sp>
        <p:nvSpPr>
          <p:cNvPr id="4" name="3 - Τίτλος"/>
          <p:cNvSpPr>
            <a:spLocks noGrp="1"/>
          </p:cNvSpPr>
          <p:nvPr>
            <p:ph type="title"/>
          </p:nvPr>
        </p:nvSpPr>
        <p:spPr>
          <a:xfrm>
            <a:off x="467544" y="260648"/>
            <a:ext cx="8229600" cy="52322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1506" name="Picture 2" descr="http://www.otherside.gr/wp-content/uploads/2013/04/kouti-pitsas.jpg"/>
          <p:cNvPicPr>
            <a:picLocks noChangeAspect="1" noChangeArrowheads="1"/>
          </p:cNvPicPr>
          <p:nvPr/>
        </p:nvPicPr>
        <p:blipFill>
          <a:blip r:embed="rId2" cstate="print"/>
          <a:srcRect/>
          <a:stretch>
            <a:fillRect/>
          </a:stretch>
        </p:blipFill>
        <p:spPr bwMode="auto">
          <a:xfrm>
            <a:off x="827584" y="4005064"/>
            <a:ext cx="4536503" cy="2520280"/>
          </a:xfrm>
          <a:prstGeom prst="rect">
            <a:avLst/>
          </a:prstGeom>
          <a:noFill/>
        </p:spPr>
      </p:pic>
      <p:pic>
        <p:nvPicPr>
          <p:cNvPr id="21508" name="Picture 4" descr="http://www.momgoesgreen.com/wp-content/zza-box.jpg"/>
          <p:cNvPicPr>
            <a:picLocks noChangeAspect="1" noChangeArrowheads="1"/>
          </p:cNvPicPr>
          <p:nvPr/>
        </p:nvPicPr>
        <p:blipFill>
          <a:blip r:embed="rId3" cstate="print"/>
          <a:srcRect/>
          <a:stretch>
            <a:fillRect/>
          </a:stretch>
        </p:blipFill>
        <p:spPr bwMode="auto">
          <a:xfrm>
            <a:off x="5796136" y="4005063"/>
            <a:ext cx="2808312" cy="25134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980728"/>
            <a:ext cx="8496944" cy="3108543"/>
          </a:xfrm>
          <a:prstGeom prst="rect">
            <a:avLst/>
          </a:prstGeom>
        </p:spPr>
        <p:txBody>
          <a:bodyPr wrap="square">
            <a:spAutoFit/>
          </a:bodyPr>
          <a:lstStyle/>
          <a:p>
            <a:pPr algn="just"/>
            <a:r>
              <a:rPr lang="el-GR" sz="2000" b="1" dirty="0" smtClean="0">
                <a:solidFill>
                  <a:srgbClr val="FF0000"/>
                </a:solidFill>
              </a:rPr>
              <a:t>Σακούλες βιοδιασπώμενες </a:t>
            </a:r>
            <a:r>
              <a:rPr lang="el-GR" sz="2000" dirty="0" smtClean="0">
                <a:solidFill>
                  <a:srgbClr val="FF0000"/>
                </a:solidFill>
              </a:rPr>
              <a:t>: </a:t>
            </a:r>
            <a:r>
              <a:rPr lang="el-GR" sz="2000" dirty="0" smtClean="0">
                <a:solidFill>
                  <a:schemeClr val="bg1"/>
                </a:solidFill>
              </a:rPr>
              <a:t>Μοιάζουν με τις απλές πλαστικές σακούλες, αλλά δεν είναι ίδιες. Οι απλές σακούλες ανακυκλώνονται και γίνονται πλαστικό φιλμ ενώ οι βιοδιασπώμενες (που διατίθενται κυρίως από τα σούπερ μάρκετ) έχουν ημερομηνία λήξης και μετά αποσυντίθενται, δεν ανακυκλώνονται. Επίσης, υπάρχει περίπτωση η διαδικασία αποσύνθεσής τους να ξεκινήσει ενώ βρίσκονται στους μπλε κάδους ή στο κέντρο διαλογής της ανακύκλωσης, δημιουργώντας πολλά μικροσκοπικά κομματάκια, που συμβάλλουν στη δημιουργία ενός πολτού σκουπιδιών, ο οποίος δυσχεραίνει την ανακύκλωση.</a:t>
            </a:r>
            <a:r>
              <a:rPr lang="el-GR" sz="2000" dirty="0"/>
              <a:t/>
            </a:r>
            <a:br>
              <a:rPr lang="el-GR" sz="2000" dirty="0"/>
            </a:br>
            <a:r>
              <a:rPr lang="el-GR" dirty="0"/>
              <a:t/>
            </a:r>
            <a:br>
              <a:rPr lang="el-GR" dirty="0"/>
            </a:br>
            <a:endParaRPr lang="el-GR" dirty="0"/>
          </a:p>
        </p:txBody>
      </p:sp>
      <p:sp>
        <p:nvSpPr>
          <p:cNvPr id="4" name="3 - Τίτλος"/>
          <p:cNvSpPr>
            <a:spLocks noGrp="1"/>
          </p:cNvSpPr>
          <p:nvPr>
            <p:ph type="title"/>
          </p:nvPr>
        </p:nvSpPr>
        <p:spPr>
          <a:xfrm>
            <a:off x="395536"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pic>
        <p:nvPicPr>
          <p:cNvPr id="22530" name="Picture 2" descr="http://www.monumenta.org/files/thumbs/1238787851.jpg"/>
          <p:cNvPicPr>
            <a:picLocks noChangeAspect="1" noChangeArrowheads="1"/>
          </p:cNvPicPr>
          <p:nvPr/>
        </p:nvPicPr>
        <p:blipFill>
          <a:blip r:embed="rId2" cstate="print"/>
          <a:srcRect/>
          <a:stretch>
            <a:fillRect/>
          </a:stretch>
        </p:blipFill>
        <p:spPr bwMode="auto">
          <a:xfrm>
            <a:off x="323528" y="3573016"/>
            <a:ext cx="2448272" cy="2945904"/>
          </a:xfrm>
          <a:prstGeom prst="rect">
            <a:avLst/>
          </a:prstGeom>
          <a:noFill/>
        </p:spPr>
      </p:pic>
      <p:pic>
        <p:nvPicPr>
          <p:cNvPr id="22532" name="Picture 4" descr="https://365tolessplastic.files.wordpress.com/2015/04/dscn9609.jpg"/>
          <p:cNvPicPr>
            <a:picLocks noChangeAspect="1" noChangeArrowheads="1"/>
          </p:cNvPicPr>
          <p:nvPr/>
        </p:nvPicPr>
        <p:blipFill>
          <a:blip r:embed="rId3" cstate="print"/>
          <a:srcRect l="33333" b="12122"/>
          <a:stretch>
            <a:fillRect/>
          </a:stretch>
        </p:blipFill>
        <p:spPr bwMode="auto">
          <a:xfrm>
            <a:off x="5940152" y="3573016"/>
            <a:ext cx="2448272" cy="2933700"/>
          </a:xfrm>
          <a:prstGeom prst="rect">
            <a:avLst/>
          </a:prstGeom>
          <a:noFill/>
        </p:spPr>
      </p:pic>
      <p:pic>
        <p:nvPicPr>
          <p:cNvPr id="22534" name="Picture 6" descr="http://www.sakoules-multisacco.gr/var/m_2/24/24c/179685/38410-1.jpg"/>
          <p:cNvPicPr>
            <a:picLocks noChangeAspect="1" noChangeArrowheads="1"/>
          </p:cNvPicPr>
          <p:nvPr/>
        </p:nvPicPr>
        <p:blipFill>
          <a:blip r:embed="rId4" cstate="print"/>
          <a:srcRect l="-1775" r="41437" b="3139"/>
          <a:stretch>
            <a:fillRect/>
          </a:stretch>
        </p:blipFill>
        <p:spPr bwMode="auto">
          <a:xfrm>
            <a:off x="3131840" y="3573016"/>
            <a:ext cx="2448272" cy="295232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Τίτλος"/>
          <p:cNvSpPr>
            <a:spLocks noGrp="1"/>
          </p:cNvSpPr>
          <p:nvPr>
            <p:ph type="title"/>
          </p:nvPr>
        </p:nvSpPr>
        <p:spPr>
          <a:xfrm>
            <a:off x="467544" y="0"/>
            <a:ext cx="8229600" cy="1143000"/>
          </a:xfrm>
          <a:prstGeom prst="rect">
            <a:avLst/>
          </a:prstGeom>
        </p:spPr>
        <p:txBody>
          <a:bodyPr wrap="square">
            <a:spAutoFit/>
          </a:bodyPr>
          <a:lstStyle/>
          <a:p>
            <a:pPr algn="ctr">
              <a:buNone/>
            </a:pPr>
            <a:r>
              <a:rPr lang="el-GR" sz="2800" b="1" dirty="0" smtClean="0">
                <a:solidFill>
                  <a:srgbClr val="FFFF00"/>
                </a:solidFill>
              </a:rPr>
              <a:t>Τι ρίχνουμε στους μπλε κάδους</a:t>
            </a:r>
            <a:r>
              <a:rPr lang="en-US" sz="2800" b="1" dirty="0" smtClean="0">
                <a:solidFill>
                  <a:srgbClr val="FFFF00"/>
                </a:solidFill>
              </a:rPr>
              <a:t>;</a:t>
            </a:r>
            <a:endParaRPr lang="el-GR" sz="2800" b="1" dirty="0" smtClean="0">
              <a:solidFill>
                <a:srgbClr val="FFFF00"/>
              </a:solidFill>
            </a:endParaRPr>
          </a:p>
        </p:txBody>
      </p:sp>
      <p:sp>
        <p:nvSpPr>
          <p:cNvPr id="4" name="3 - Ορθογώνιο"/>
          <p:cNvSpPr/>
          <p:nvPr/>
        </p:nvSpPr>
        <p:spPr>
          <a:xfrm>
            <a:off x="899592" y="1196752"/>
            <a:ext cx="7488832" cy="3231654"/>
          </a:xfrm>
          <a:prstGeom prst="rect">
            <a:avLst/>
          </a:prstGeom>
        </p:spPr>
        <p:txBody>
          <a:bodyPr wrap="square">
            <a:spAutoFit/>
          </a:bodyPr>
          <a:lstStyle/>
          <a:p>
            <a:pPr algn="just"/>
            <a:r>
              <a:rPr lang="el-GR" sz="2400" b="1" dirty="0" smtClean="0">
                <a:solidFill>
                  <a:srgbClr val="FF0000"/>
                </a:solidFill>
              </a:rPr>
              <a:t>Κομματάκια χαρτί</a:t>
            </a:r>
            <a:r>
              <a:rPr lang="el-GR" sz="2400" dirty="0" smtClean="0">
                <a:solidFill>
                  <a:srgbClr val="FF0000"/>
                </a:solidFill>
              </a:rPr>
              <a:t>: </a:t>
            </a:r>
            <a:r>
              <a:rPr lang="el-GR" sz="2400" dirty="0" smtClean="0">
                <a:solidFill>
                  <a:schemeClr val="bg1"/>
                </a:solidFill>
              </a:rPr>
              <a:t>Το σύστημα των μπλε κάδων δεν μπορεί να διαχειριστεί κομμάτια χαρτιού, που είναι μικρότερα από μια σελίδα μεγέθους Α4. Αυτό σημαίνει ότι σχισμένες σελίδες, εισιτήρια και άλλα χαρτάκια δεν πρέπει να ρίχνονται στους μπλε κάδους, γιατί δημιουργούν ένα χάρτινο κατακάθι που κάνει την όλη διαδικασία πιο χρονοβόρα.</a:t>
            </a:r>
            <a:r>
              <a:rPr lang="el-GR" sz="2400" dirty="0"/>
              <a:t/>
            </a:r>
            <a:br>
              <a:rPr lang="el-GR" sz="2400" dirty="0"/>
            </a:br>
            <a:r>
              <a:rPr lang="el-GR" dirty="0"/>
              <a:t/>
            </a:r>
            <a:br>
              <a:rPr lang="el-GR" dirty="0"/>
            </a:br>
            <a:endParaRPr lang="el-GR" dirty="0"/>
          </a:p>
        </p:txBody>
      </p:sp>
      <p:pic>
        <p:nvPicPr>
          <p:cNvPr id="23554" name="Picture 2" descr="http://4.bp.blogspot.com/-aYvsGaTMtFs/Tz4qyMRTJ9I/AAAAAAAAE2Y/or_cbXWBCKA/s259/images%2520%25283%2529.jpg"/>
          <p:cNvPicPr>
            <a:picLocks noChangeAspect="1" noChangeArrowheads="1"/>
          </p:cNvPicPr>
          <p:nvPr/>
        </p:nvPicPr>
        <p:blipFill>
          <a:blip r:embed="rId2" cstate="print"/>
          <a:srcRect/>
          <a:stretch>
            <a:fillRect/>
          </a:stretch>
        </p:blipFill>
        <p:spPr bwMode="auto">
          <a:xfrm>
            <a:off x="1259632" y="4149080"/>
            <a:ext cx="3331071" cy="2376264"/>
          </a:xfrm>
          <a:prstGeom prst="rect">
            <a:avLst/>
          </a:prstGeom>
          <a:noFill/>
        </p:spPr>
      </p:pic>
      <p:pic>
        <p:nvPicPr>
          <p:cNvPr id="23558" name="Picture 6" descr="http://www.pitopia.de/pictures/standard/e/ewe/10/ewe_637310.jpg"/>
          <p:cNvPicPr>
            <a:picLocks noChangeAspect="1" noChangeArrowheads="1"/>
          </p:cNvPicPr>
          <p:nvPr/>
        </p:nvPicPr>
        <p:blipFill>
          <a:blip r:embed="rId3" cstate="print"/>
          <a:srcRect/>
          <a:stretch>
            <a:fillRect/>
          </a:stretch>
        </p:blipFill>
        <p:spPr bwMode="auto">
          <a:xfrm>
            <a:off x="4860032" y="4149080"/>
            <a:ext cx="3168352" cy="237626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1037</Words>
  <Application>Microsoft Office PowerPoint</Application>
  <PresentationFormat>Προβολή στην οθόνη (4:3)</PresentationFormat>
  <Paragraphs>69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Τα λάθη που κάνουμε στην ανακύκλωση.</vt:lpstr>
      <vt:lpstr>Διαφάνεια 3</vt:lpstr>
      <vt:lpstr>Διαφάνεια 4</vt:lpstr>
      <vt:lpstr>Τι δεν ρίχνουμε στους μπλε κάδους; </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Τι ρίχνουμε στους μπλε κάδους;</vt:lpstr>
      <vt:lpstr>Δεν ξεχνάμε:</vt:lpstr>
      <vt:lpstr>Διαφάνεια 22</vt:lpstr>
      <vt:lpstr>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nikos</dc:creator>
  <cp:lastModifiedBy>γεομα</cp:lastModifiedBy>
  <cp:revision>19</cp:revision>
  <dcterms:created xsi:type="dcterms:W3CDTF">2017-05-01T16:35:36Z</dcterms:created>
  <dcterms:modified xsi:type="dcterms:W3CDTF">2017-05-04T09:53:59Z</dcterms:modified>
</cp:coreProperties>
</file>