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6" r:id="rId9"/>
    <p:sldId id="262" r:id="rId10"/>
    <p:sldId id="263" r:id="rId11"/>
    <p:sldId id="264" r:id="rId12"/>
    <p:sldId id="268" r:id="rId13"/>
    <p:sldId id="267"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FFCC66"/>
    <a:srgbClr val="99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159F931-53A7-498C-89E1-7531E9307E5B}" type="datetimeFigureOut">
              <a:rPr lang="el-GR" smtClean="0"/>
              <a:pPr/>
              <a:t>7/5/2017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04F7787-7CF6-4158-9BE2-5709D1384364}" type="slidenum">
              <a:rPr lang="el-GR" smtClean="0"/>
              <a:pPr/>
              <a:t>‹#›</a:t>
            </a:fld>
            <a:endParaRPr lang="el-GR"/>
          </a:p>
        </p:txBody>
      </p:sp>
    </p:spTree>
    <p:extLst>
      <p:ext uri="{BB962C8B-B14F-4D97-AF65-F5344CB8AC3E}">
        <p14:creationId xmlns="" xmlns:p14="http://schemas.microsoft.com/office/powerpoint/2010/main" val="151166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159F931-53A7-498C-89E1-7531E9307E5B}" type="datetimeFigureOut">
              <a:rPr lang="el-GR" smtClean="0"/>
              <a:pPr/>
              <a:t>7/5/2017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04F7787-7CF6-4158-9BE2-5709D1384364}" type="slidenum">
              <a:rPr lang="el-GR" smtClean="0"/>
              <a:pPr/>
              <a:t>‹#›</a:t>
            </a:fld>
            <a:endParaRPr lang="el-GR"/>
          </a:p>
        </p:txBody>
      </p:sp>
    </p:spTree>
    <p:extLst>
      <p:ext uri="{BB962C8B-B14F-4D97-AF65-F5344CB8AC3E}">
        <p14:creationId xmlns="" xmlns:p14="http://schemas.microsoft.com/office/powerpoint/2010/main" val="79786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159F931-53A7-498C-89E1-7531E9307E5B}" type="datetimeFigureOut">
              <a:rPr lang="el-GR" smtClean="0"/>
              <a:pPr/>
              <a:t>7/5/2017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04F7787-7CF6-4158-9BE2-5709D1384364}" type="slidenum">
              <a:rPr lang="el-GR" smtClean="0"/>
              <a:pPr/>
              <a:t>‹#›</a:t>
            </a:fld>
            <a:endParaRPr lang="el-GR"/>
          </a:p>
        </p:txBody>
      </p:sp>
    </p:spTree>
    <p:extLst>
      <p:ext uri="{BB962C8B-B14F-4D97-AF65-F5344CB8AC3E}">
        <p14:creationId xmlns="" xmlns:p14="http://schemas.microsoft.com/office/powerpoint/2010/main" val="12600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159F931-53A7-498C-89E1-7531E9307E5B}" type="datetimeFigureOut">
              <a:rPr lang="el-GR" smtClean="0"/>
              <a:pPr/>
              <a:t>7/5/2017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04F7787-7CF6-4158-9BE2-5709D1384364}" type="slidenum">
              <a:rPr lang="el-GR" smtClean="0"/>
              <a:pPr/>
              <a:t>‹#›</a:t>
            </a:fld>
            <a:endParaRPr lang="el-GR"/>
          </a:p>
        </p:txBody>
      </p:sp>
    </p:spTree>
    <p:extLst>
      <p:ext uri="{BB962C8B-B14F-4D97-AF65-F5344CB8AC3E}">
        <p14:creationId xmlns="" xmlns:p14="http://schemas.microsoft.com/office/powerpoint/2010/main" val="2165693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159F931-53A7-498C-89E1-7531E9307E5B}" type="datetimeFigureOut">
              <a:rPr lang="el-GR" smtClean="0"/>
              <a:pPr/>
              <a:t>7/5/2017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04F7787-7CF6-4158-9BE2-5709D1384364}" type="slidenum">
              <a:rPr lang="el-GR" smtClean="0"/>
              <a:pPr/>
              <a:t>‹#›</a:t>
            </a:fld>
            <a:endParaRPr lang="el-GR"/>
          </a:p>
        </p:txBody>
      </p:sp>
    </p:spTree>
    <p:extLst>
      <p:ext uri="{BB962C8B-B14F-4D97-AF65-F5344CB8AC3E}">
        <p14:creationId xmlns="" xmlns:p14="http://schemas.microsoft.com/office/powerpoint/2010/main" val="3398836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C159F931-53A7-498C-89E1-7531E9307E5B}" type="datetimeFigureOut">
              <a:rPr lang="el-GR" smtClean="0"/>
              <a:pPr/>
              <a:t>7/5/2017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04F7787-7CF6-4158-9BE2-5709D1384364}" type="slidenum">
              <a:rPr lang="el-GR" smtClean="0"/>
              <a:pPr/>
              <a:t>‹#›</a:t>
            </a:fld>
            <a:endParaRPr lang="el-GR"/>
          </a:p>
        </p:txBody>
      </p:sp>
    </p:spTree>
    <p:extLst>
      <p:ext uri="{BB962C8B-B14F-4D97-AF65-F5344CB8AC3E}">
        <p14:creationId xmlns="" xmlns:p14="http://schemas.microsoft.com/office/powerpoint/2010/main" val="405542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159F931-53A7-498C-89E1-7531E9307E5B}" type="datetimeFigureOut">
              <a:rPr lang="el-GR" smtClean="0"/>
              <a:pPr/>
              <a:t>7/5/2017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804F7787-7CF6-4158-9BE2-5709D1384364}" type="slidenum">
              <a:rPr lang="el-GR" smtClean="0"/>
              <a:pPr/>
              <a:t>‹#›</a:t>
            </a:fld>
            <a:endParaRPr lang="el-GR"/>
          </a:p>
        </p:txBody>
      </p:sp>
    </p:spTree>
    <p:extLst>
      <p:ext uri="{BB962C8B-B14F-4D97-AF65-F5344CB8AC3E}">
        <p14:creationId xmlns="" xmlns:p14="http://schemas.microsoft.com/office/powerpoint/2010/main" val="2091117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C159F931-53A7-498C-89E1-7531E9307E5B}" type="datetimeFigureOut">
              <a:rPr lang="el-GR" smtClean="0"/>
              <a:pPr/>
              <a:t>7/5/2017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804F7787-7CF6-4158-9BE2-5709D1384364}" type="slidenum">
              <a:rPr lang="el-GR" smtClean="0"/>
              <a:pPr/>
              <a:t>‹#›</a:t>
            </a:fld>
            <a:endParaRPr lang="el-GR"/>
          </a:p>
        </p:txBody>
      </p:sp>
    </p:spTree>
    <p:extLst>
      <p:ext uri="{BB962C8B-B14F-4D97-AF65-F5344CB8AC3E}">
        <p14:creationId xmlns="" xmlns:p14="http://schemas.microsoft.com/office/powerpoint/2010/main" val="2619901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159F931-53A7-498C-89E1-7531E9307E5B}" type="datetimeFigureOut">
              <a:rPr lang="el-GR" smtClean="0"/>
              <a:pPr/>
              <a:t>7/5/2017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804F7787-7CF6-4158-9BE2-5709D1384364}" type="slidenum">
              <a:rPr lang="el-GR" smtClean="0"/>
              <a:pPr/>
              <a:t>‹#›</a:t>
            </a:fld>
            <a:endParaRPr lang="el-GR"/>
          </a:p>
        </p:txBody>
      </p:sp>
    </p:spTree>
    <p:extLst>
      <p:ext uri="{BB962C8B-B14F-4D97-AF65-F5344CB8AC3E}">
        <p14:creationId xmlns="" xmlns:p14="http://schemas.microsoft.com/office/powerpoint/2010/main" val="302477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159F931-53A7-498C-89E1-7531E9307E5B}" type="datetimeFigureOut">
              <a:rPr lang="el-GR" smtClean="0"/>
              <a:pPr/>
              <a:t>7/5/2017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04F7787-7CF6-4158-9BE2-5709D1384364}" type="slidenum">
              <a:rPr lang="el-GR" smtClean="0"/>
              <a:pPr/>
              <a:t>‹#›</a:t>
            </a:fld>
            <a:endParaRPr lang="el-GR"/>
          </a:p>
        </p:txBody>
      </p:sp>
    </p:spTree>
    <p:extLst>
      <p:ext uri="{BB962C8B-B14F-4D97-AF65-F5344CB8AC3E}">
        <p14:creationId xmlns="" xmlns:p14="http://schemas.microsoft.com/office/powerpoint/2010/main" val="391624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159F931-53A7-498C-89E1-7531E9307E5B}" type="datetimeFigureOut">
              <a:rPr lang="el-GR" smtClean="0"/>
              <a:pPr/>
              <a:t>7/5/2017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04F7787-7CF6-4158-9BE2-5709D1384364}" type="slidenum">
              <a:rPr lang="el-GR" smtClean="0"/>
              <a:pPr/>
              <a:t>‹#›</a:t>
            </a:fld>
            <a:endParaRPr lang="el-GR"/>
          </a:p>
        </p:txBody>
      </p:sp>
    </p:spTree>
    <p:extLst>
      <p:ext uri="{BB962C8B-B14F-4D97-AF65-F5344CB8AC3E}">
        <p14:creationId xmlns="" xmlns:p14="http://schemas.microsoft.com/office/powerpoint/2010/main" val="14911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9F931-53A7-498C-89E1-7531E9307E5B}" type="datetimeFigureOut">
              <a:rPr lang="el-GR" smtClean="0"/>
              <a:pPr/>
              <a:t>7/5/2017</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4F7787-7CF6-4158-9BE2-5709D1384364}" type="slidenum">
              <a:rPr lang="el-GR" smtClean="0"/>
              <a:pPr/>
              <a:t>‹#›</a:t>
            </a:fld>
            <a:endParaRPr lang="el-GR"/>
          </a:p>
        </p:txBody>
      </p:sp>
    </p:spTree>
    <p:extLst>
      <p:ext uri="{BB962C8B-B14F-4D97-AF65-F5344CB8AC3E}">
        <p14:creationId xmlns="" xmlns:p14="http://schemas.microsoft.com/office/powerpoint/2010/main" val="532747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FF66">
            <a:alpha val="57000"/>
          </a:srgbClr>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755576" y="2420888"/>
            <a:ext cx="7772400" cy="1470025"/>
          </a:xfrm>
        </p:spPr>
        <p:txBody>
          <a:bodyPr>
            <a:normAutofit fontScale="90000"/>
          </a:bodyPr>
          <a:lstStyle/>
          <a:p>
            <a:r>
              <a:rPr lang="el-GR" sz="9600" b="1" i="1" u="sng" dirty="0" smtClean="0">
                <a:solidFill>
                  <a:schemeClr val="bg2">
                    <a:lumMod val="25000"/>
                  </a:schemeClr>
                </a:solidFill>
                <a:latin typeface="Arial Black" panose="020B0A04020102020204" pitchFamily="34" charset="0"/>
              </a:rPr>
              <a:t>ΧΑΡΤΙ</a:t>
            </a:r>
            <a:r>
              <a:rPr lang="el-GR" sz="8000" b="1" i="1" u="sng" dirty="0" smtClean="0">
                <a:solidFill>
                  <a:schemeClr val="bg2">
                    <a:lumMod val="25000"/>
                  </a:schemeClr>
                </a:solidFill>
                <a:latin typeface="Arial Black" panose="020B0A04020102020204" pitchFamily="34" charset="0"/>
              </a:rPr>
              <a:t>!</a:t>
            </a:r>
            <a:endParaRPr lang="el-GR" sz="8000" b="1" i="1" u="sng" dirty="0">
              <a:solidFill>
                <a:schemeClr val="bg2">
                  <a:lumMod val="25000"/>
                </a:schemeClr>
              </a:solidFill>
              <a:latin typeface="Arial Black" panose="020B0A04020102020204" pitchFamily="34" charset="0"/>
            </a:endParaRPr>
          </a:p>
        </p:txBody>
      </p:sp>
    </p:spTree>
    <p:extLst>
      <p:ext uri="{BB962C8B-B14F-4D97-AF65-F5344CB8AC3E}">
        <p14:creationId xmlns="" xmlns:p14="http://schemas.microsoft.com/office/powerpoint/2010/main" val="2604467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285728"/>
            <a:ext cx="8821488" cy="6357982"/>
          </a:xfrm>
        </p:spPr>
        <p:txBody>
          <a:bodyPr>
            <a:normAutofit fontScale="90000"/>
          </a:bodyPr>
          <a:lstStyle/>
          <a:p>
            <a:r>
              <a:rPr lang="el-GR" dirty="0" smtClean="0"/>
              <a:t>Η</a:t>
            </a:r>
            <a:r>
              <a:rPr lang="el-GR" sz="4000" dirty="0" smtClean="0"/>
              <a:t> κοπή παρθένων δασών για την παραγωγή χαρτιού δεν είναι όπως παλιότερα μια συνηθισμένη πρακτική. Τα δέντρα που χρησιμοποιούνται για την παραγωγή χαρτιού είτε προέρχονται από ελεγχόμενη διαχείριση των δασών είτε καλλιεργούνται. Κάθε δέντρο που κόβεται αντικαθίσταται με την φύτευση πολλών άλλων. Για παράδειγμα, στις Η.Π.Α. φυτεύονται περίπου 4.000.000 δέντρα την ημέρα. Παγκοσμίως τα δέντρα που φυτεύονται είναι 3 φορές περισσότερα από όσα κόβονται.</a:t>
            </a:r>
            <a:endParaRPr lang="el-GR" sz="4000" dirty="0"/>
          </a:p>
        </p:txBody>
      </p:sp>
    </p:spTree>
    <p:extLst>
      <p:ext uri="{BB962C8B-B14F-4D97-AF65-F5344CB8AC3E}">
        <p14:creationId xmlns="" xmlns:p14="http://schemas.microsoft.com/office/powerpoint/2010/main" val="3724590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alpha val="81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571472" y="1857364"/>
            <a:ext cx="8286808" cy="4214842"/>
          </a:xfrm>
        </p:spPr>
        <p:txBody>
          <a:bodyPr>
            <a:noAutofit/>
          </a:bodyPr>
          <a:lstStyle/>
          <a:p>
            <a:pPr algn="l"/>
            <a:r>
              <a:rPr lang="el-GR" sz="2800" dirty="0" smtClean="0"/>
              <a:t>1. Αποφεύγονται </a:t>
            </a:r>
            <a:r>
              <a:rPr lang="el-GR" sz="2800" dirty="0" smtClean="0"/>
              <a:t>οι εκπομπές μεθανίου </a:t>
            </a:r>
            <a:r>
              <a:rPr lang="el-GR" sz="2800" dirty="0" smtClean="0"/>
              <a:t/>
            </a:r>
            <a:br>
              <a:rPr lang="el-GR" sz="2800" dirty="0" smtClean="0"/>
            </a:br>
            <a:r>
              <a:rPr lang="el-GR" sz="2800" dirty="0" smtClean="0"/>
              <a:t>2. Μειώνεται </a:t>
            </a:r>
            <a:r>
              <a:rPr lang="el-GR" sz="2800" dirty="0" smtClean="0"/>
              <a:t>η ενέργεια που απαιτείται για την παραγωγή προϊόντων από χαρτί. </a:t>
            </a:r>
            <a:r>
              <a:rPr lang="el-GR" sz="2800" dirty="0" smtClean="0"/>
              <a:t/>
            </a:r>
            <a:br>
              <a:rPr lang="el-GR" sz="2800" dirty="0" smtClean="0"/>
            </a:br>
            <a:r>
              <a:rPr lang="el-GR" sz="2800" dirty="0" smtClean="0"/>
              <a:t>3. </a:t>
            </a:r>
            <a:r>
              <a:rPr lang="el-GR" sz="2800" dirty="0" smtClean="0"/>
              <a:t>Συμβάλει </a:t>
            </a:r>
            <a:r>
              <a:rPr lang="el-GR" sz="2800" dirty="0" smtClean="0"/>
              <a:t>στην καταστολή της απορρόφησης του άνθρακα στην </a:t>
            </a:r>
            <a:r>
              <a:rPr lang="el-GR" sz="2800" dirty="0" smtClean="0"/>
              <a:t>ατμόσφαιρα.</a:t>
            </a:r>
            <a:br>
              <a:rPr lang="el-GR" sz="2800" dirty="0" smtClean="0"/>
            </a:br>
            <a:r>
              <a:rPr lang="el-GR" sz="2800" dirty="0" smtClean="0"/>
              <a:t>4. Η </a:t>
            </a:r>
            <a:r>
              <a:rPr lang="el-GR" sz="2800" dirty="0" smtClean="0"/>
              <a:t>όλη διαδικασία εξοικονομεί σημαντικό χώρο υγειονομικής ταφής. </a:t>
            </a:r>
            <a:r>
              <a:rPr lang="el-GR" sz="2800" dirty="0" smtClean="0"/>
              <a:t/>
            </a:r>
            <a:br>
              <a:rPr lang="el-GR" sz="2800" dirty="0" smtClean="0"/>
            </a:br>
            <a:r>
              <a:rPr lang="el-GR" sz="2800" dirty="0" smtClean="0"/>
              <a:t>5.</a:t>
            </a:r>
            <a:r>
              <a:rPr lang="el-GR" sz="2800" dirty="0" smtClean="0"/>
              <a:t> Μειώνεται </a:t>
            </a:r>
            <a:r>
              <a:rPr lang="el-GR" sz="2800" dirty="0" smtClean="0"/>
              <a:t>η ενέργεια και η κατανάλωση νερού. </a:t>
            </a:r>
            <a:endParaRPr lang="el-GR" sz="2800" dirty="0"/>
          </a:p>
        </p:txBody>
      </p:sp>
      <p:sp>
        <p:nvSpPr>
          <p:cNvPr id="3" name="2 - TextBox"/>
          <p:cNvSpPr txBox="1"/>
          <p:nvPr/>
        </p:nvSpPr>
        <p:spPr>
          <a:xfrm>
            <a:off x="500034" y="357166"/>
            <a:ext cx="8215370" cy="1323439"/>
          </a:xfrm>
          <a:prstGeom prst="rect">
            <a:avLst/>
          </a:prstGeom>
          <a:noFill/>
        </p:spPr>
        <p:txBody>
          <a:bodyPr wrap="square" rtlCol="0">
            <a:spAutoFit/>
          </a:bodyPr>
          <a:lstStyle/>
          <a:p>
            <a:pPr algn="ctr"/>
            <a:r>
              <a:rPr lang="el-GR" sz="4000" b="1" i="1" dirty="0" smtClean="0"/>
              <a:t>Πως η </a:t>
            </a:r>
            <a:r>
              <a:rPr lang="el-GR" sz="4000" b="1" i="1" dirty="0" smtClean="0"/>
              <a:t>ανακύκλωση χαρτιού ωφελεί το </a:t>
            </a:r>
            <a:r>
              <a:rPr lang="el-GR" sz="4000" b="1" i="1" dirty="0" smtClean="0"/>
              <a:t>περιβάλλον</a:t>
            </a:r>
            <a:r>
              <a:rPr lang="el-GR" sz="3200" b="1" i="1" dirty="0" smtClean="0"/>
              <a:t>;</a:t>
            </a:r>
            <a:endParaRPr lang="el-GR" sz="3200" b="1" i="1" dirty="0"/>
          </a:p>
        </p:txBody>
      </p:sp>
    </p:spTree>
    <p:extLst>
      <p:ext uri="{BB962C8B-B14F-4D97-AF65-F5344CB8AC3E}">
        <p14:creationId xmlns="" xmlns:p14="http://schemas.microsoft.com/office/powerpoint/2010/main" val="1665265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4290"/>
            <a:ext cx="8229600" cy="939784"/>
          </a:xfrm>
        </p:spPr>
        <p:txBody>
          <a:bodyPr>
            <a:normAutofit/>
          </a:bodyPr>
          <a:lstStyle/>
          <a:p>
            <a:r>
              <a:rPr lang="el-GR" sz="4000" b="1" i="1" dirty="0" smtClean="0"/>
              <a:t>Ανακύκλωση χαρτιού σημαίνει:</a:t>
            </a:r>
            <a:endParaRPr lang="el-GR" sz="4000" b="1" i="1" dirty="0"/>
          </a:p>
        </p:txBody>
      </p:sp>
      <p:sp>
        <p:nvSpPr>
          <p:cNvPr id="3" name="2 - TextBox"/>
          <p:cNvSpPr txBox="1"/>
          <p:nvPr/>
        </p:nvSpPr>
        <p:spPr>
          <a:xfrm>
            <a:off x="500034" y="1357298"/>
            <a:ext cx="8286808" cy="5201424"/>
          </a:xfrm>
          <a:prstGeom prst="rect">
            <a:avLst/>
          </a:prstGeom>
          <a:noFill/>
        </p:spPr>
        <p:txBody>
          <a:bodyPr wrap="square" rtlCol="0">
            <a:spAutoFit/>
          </a:bodyPr>
          <a:lstStyle/>
          <a:p>
            <a:pPr>
              <a:buFont typeface="Wingdings" pitchFamily="2" charset="2"/>
              <a:buChar char="v"/>
            </a:pPr>
            <a:r>
              <a:rPr lang="el-GR" sz="2800" dirty="0" smtClean="0"/>
              <a:t>Κέρδος περίπου 300 κυβικά μέτρα νερό	</a:t>
            </a:r>
          </a:p>
          <a:p>
            <a:pPr lvl="1">
              <a:buFont typeface="Wingdings" pitchFamily="2" charset="2"/>
              <a:buChar char="Ø"/>
            </a:pPr>
            <a:r>
              <a:rPr lang="el-GR" sz="2400" dirty="0" smtClean="0"/>
              <a:t>Όσο καταναλώνει ένα χωριό την ημέρα!</a:t>
            </a:r>
          </a:p>
          <a:p>
            <a:pPr lvl="1"/>
            <a:endParaRPr lang="el-GR" sz="2400" dirty="0" smtClean="0"/>
          </a:p>
          <a:p>
            <a:pPr>
              <a:buFont typeface="Wingdings" pitchFamily="2" charset="2"/>
              <a:buChar char="v"/>
            </a:pPr>
            <a:r>
              <a:rPr lang="el-GR" sz="2800" dirty="0" smtClean="0"/>
              <a:t>5.000 κιλοβατώρες ηλεκτρικό ρεύμα</a:t>
            </a:r>
          </a:p>
          <a:p>
            <a:pPr lvl="1">
              <a:buFont typeface="Wingdings" pitchFamily="2" charset="2"/>
              <a:buChar char="Ø"/>
            </a:pPr>
            <a:r>
              <a:rPr lang="el-GR" sz="2400" dirty="0" err="1" smtClean="0"/>
              <a:t>Οσο</a:t>
            </a:r>
            <a:r>
              <a:rPr lang="el-GR" sz="2400" dirty="0" smtClean="0"/>
              <a:t> «καίει» ένα σπίτι σε 5 μήνες</a:t>
            </a:r>
          </a:p>
          <a:p>
            <a:pPr lvl="1"/>
            <a:endParaRPr lang="el-GR" sz="2400" dirty="0" smtClean="0"/>
          </a:p>
          <a:p>
            <a:pPr>
              <a:buFont typeface="Wingdings" pitchFamily="2" charset="2"/>
              <a:buChar char="v"/>
            </a:pPr>
            <a:r>
              <a:rPr lang="el-GR" sz="2800" dirty="0" smtClean="0"/>
              <a:t>Μειώνονται οι εκπομπές μεθανίου, οπότε έχουμε</a:t>
            </a:r>
          </a:p>
          <a:p>
            <a:pPr lvl="1">
              <a:buFont typeface="Wingdings" pitchFamily="2" charset="2"/>
              <a:buChar char="Ø"/>
            </a:pPr>
            <a:r>
              <a:rPr lang="el-GR" sz="2800" dirty="0" smtClean="0"/>
              <a:t>	</a:t>
            </a:r>
            <a:r>
              <a:rPr lang="el-GR" sz="2400" dirty="0" smtClean="0"/>
              <a:t>περίπου 74% λιγότερη ρύπανση ατμόσφαιρας</a:t>
            </a:r>
          </a:p>
          <a:p>
            <a:pPr lvl="1">
              <a:buFont typeface="Wingdings" pitchFamily="2" charset="2"/>
              <a:buChar char="Ø"/>
            </a:pPr>
            <a:r>
              <a:rPr lang="el-GR" sz="2400" dirty="0" smtClean="0"/>
              <a:t>	περίπου 35% λιγότερη ρύπανση υδροφόρου ορίζοντα</a:t>
            </a:r>
          </a:p>
          <a:p>
            <a:pPr lvl="1"/>
            <a:endParaRPr lang="el-GR" sz="2400" dirty="0" smtClean="0"/>
          </a:p>
          <a:p>
            <a:pPr>
              <a:buFont typeface="Wingdings" pitchFamily="2" charset="2"/>
              <a:buChar char="v"/>
            </a:pPr>
            <a:r>
              <a:rPr lang="el-GR" sz="2800" dirty="0" smtClean="0"/>
              <a:t>Ελεγχόμενη διαχείριση δασών </a:t>
            </a:r>
          </a:p>
          <a:p>
            <a:pPr lvl="1">
              <a:buFont typeface="Wingdings" pitchFamily="2" charset="2"/>
              <a:buChar char="Ø"/>
            </a:pPr>
            <a:r>
              <a:rPr lang="el-GR" sz="2400" dirty="0" smtClean="0"/>
              <a:t>	(Παγκοσμίως, κάθε χρόνο φυτεύονται 3 φορές 	περισσότερα δέντρα από αυτά που κόβονται….)</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9FFCC">
            <a:alpha val="33000"/>
          </a:srgb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2564904"/>
            <a:ext cx="8229600" cy="1143000"/>
          </a:xfrm>
        </p:spPr>
        <p:txBody>
          <a:bodyPr>
            <a:noAutofit/>
          </a:bodyPr>
          <a:lstStyle/>
          <a:p>
            <a:r>
              <a:rPr lang="el-GR" b="1" dirty="0" err="1" smtClean="0"/>
              <a:t>Μιχαέλα</a:t>
            </a:r>
            <a:r>
              <a:rPr lang="el-GR" b="1" dirty="0" smtClean="0"/>
              <a:t> Ρουσάκη</a:t>
            </a:r>
            <a:br>
              <a:rPr lang="el-GR" b="1" dirty="0" smtClean="0"/>
            </a:br>
            <a:r>
              <a:rPr lang="el-GR" b="1" dirty="0" smtClean="0"/>
              <a:t>Χριστίνα </a:t>
            </a:r>
            <a:r>
              <a:rPr lang="el-GR" b="1" dirty="0" err="1" smtClean="0"/>
              <a:t>Βασιλάκου</a:t>
            </a:r>
            <a:r>
              <a:rPr lang="el-GR" b="1" dirty="0" smtClean="0"/>
              <a:t> </a:t>
            </a:r>
            <a:br>
              <a:rPr lang="el-GR" b="1" dirty="0" smtClean="0"/>
            </a:br>
            <a:r>
              <a:rPr lang="el-GR" b="1" dirty="0" smtClean="0"/>
              <a:t>Ζωή </a:t>
            </a:r>
            <a:r>
              <a:rPr lang="el-GR" b="1" dirty="0" err="1" smtClean="0"/>
              <a:t>Ματθαιάκη</a:t>
            </a:r>
            <a:r>
              <a:rPr lang="el-GR" b="1" dirty="0" smtClean="0"/>
              <a:t/>
            </a:r>
            <a:br>
              <a:rPr lang="el-GR" b="1" dirty="0" smtClean="0"/>
            </a:br>
            <a:r>
              <a:rPr lang="el-GR" b="1" dirty="0" smtClean="0"/>
              <a:t>Άννα </a:t>
            </a:r>
            <a:r>
              <a:rPr lang="el-GR" b="1" dirty="0" err="1" smtClean="0"/>
              <a:t>Ροδάκη</a:t>
            </a:r>
            <a:endParaRPr lang="el-GR" b="1" dirty="0"/>
          </a:p>
        </p:txBody>
      </p:sp>
    </p:spTree>
    <p:extLst>
      <p:ext uri="{BB962C8B-B14F-4D97-AF65-F5344CB8AC3E}">
        <p14:creationId xmlns="" xmlns:p14="http://schemas.microsoft.com/office/powerpoint/2010/main" val="2539865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Τίτλος 3"/>
          <p:cNvSpPr>
            <a:spLocks noGrp="1"/>
          </p:cNvSpPr>
          <p:nvPr>
            <p:ph type="title"/>
          </p:nvPr>
        </p:nvSpPr>
        <p:spPr>
          <a:xfrm>
            <a:off x="467544" y="1285860"/>
            <a:ext cx="8229600" cy="3214710"/>
          </a:xfrm>
        </p:spPr>
        <p:txBody>
          <a:bodyPr>
            <a:normAutofit/>
          </a:bodyPr>
          <a:lstStyle/>
          <a:p>
            <a:r>
              <a:rPr lang="el-GR" dirty="0" smtClean="0"/>
              <a:t>Το χαρτί</a:t>
            </a:r>
            <a:r>
              <a:rPr lang="en-US" dirty="0" smtClean="0"/>
              <a:t>,</a:t>
            </a:r>
            <a:r>
              <a:rPr lang="el-GR" dirty="0" smtClean="0"/>
              <a:t> είναι απόλυτα φιλικό στο περιβάλλον και συμβάλει στην μείωση του διοξειδίου του άνθρακα κατά 20% τον χρόνο.</a:t>
            </a:r>
            <a:endParaRPr lang="el-GR" dirty="0"/>
          </a:p>
        </p:txBody>
      </p:sp>
    </p:spTree>
    <p:extLst>
      <p:ext uri="{BB962C8B-B14F-4D97-AF65-F5344CB8AC3E}">
        <p14:creationId xmlns="" xmlns:p14="http://schemas.microsoft.com/office/powerpoint/2010/main" val="831323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924944"/>
            <a:ext cx="8229600" cy="1143000"/>
          </a:xfrm>
        </p:spPr>
        <p:txBody>
          <a:bodyPr>
            <a:normAutofit fontScale="90000"/>
          </a:bodyPr>
          <a:lstStyle/>
          <a:p>
            <a:r>
              <a:rPr lang="el-GR" dirty="0" smtClean="0"/>
              <a:t>Στον πλανήτη ανακυκλώνεται:</a:t>
            </a:r>
            <a:r>
              <a:rPr lang="el-GR" dirty="0"/>
              <a:t/>
            </a:r>
            <a:br>
              <a:rPr lang="el-GR" dirty="0"/>
            </a:br>
            <a:r>
              <a:rPr lang="el-GR" dirty="0" smtClean="0"/>
              <a:t/>
            </a:r>
            <a:br>
              <a:rPr lang="el-GR" dirty="0" smtClean="0"/>
            </a:br>
            <a:r>
              <a:rPr lang="el-GR" dirty="0" smtClean="0"/>
              <a:t>το 7% των πλαστικών προϊόντων</a:t>
            </a:r>
            <a:br>
              <a:rPr lang="el-GR" dirty="0" smtClean="0"/>
            </a:br>
            <a:r>
              <a:rPr lang="el-GR" dirty="0" smtClean="0"/>
              <a:t>το 18% των ηλεκτρικών συσκευών</a:t>
            </a:r>
            <a:br>
              <a:rPr lang="el-GR" dirty="0" smtClean="0"/>
            </a:br>
            <a:r>
              <a:rPr lang="el-GR" dirty="0" smtClean="0"/>
              <a:t>το 22% των γυάλινων υλικών</a:t>
            </a:r>
            <a:br>
              <a:rPr lang="el-GR" dirty="0" smtClean="0"/>
            </a:br>
            <a:r>
              <a:rPr lang="el-GR" dirty="0" smtClean="0"/>
              <a:t>και το 67% του χαρτιού</a:t>
            </a:r>
            <a:br>
              <a:rPr lang="el-GR" dirty="0" smtClean="0"/>
            </a:br>
            <a:endParaRPr lang="el-GR" dirty="0"/>
          </a:p>
        </p:txBody>
      </p:sp>
    </p:spTree>
    <p:extLst>
      <p:ext uri="{BB962C8B-B14F-4D97-AF65-F5344CB8AC3E}">
        <p14:creationId xmlns="" xmlns:p14="http://schemas.microsoft.com/office/powerpoint/2010/main" val="3094675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143108" y="1500174"/>
            <a:ext cx="4896544" cy="489654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2 - TextBox"/>
          <p:cNvSpPr txBox="1"/>
          <p:nvPr/>
        </p:nvSpPr>
        <p:spPr>
          <a:xfrm>
            <a:off x="428596" y="571480"/>
            <a:ext cx="8429684" cy="707886"/>
          </a:xfrm>
          <a:prstGeom prst="rect">
            <a:avLst/>
          </a:prstGeom>
          <a:noFill/>
        </p:spPr>
        <p:txBody>
          <a:bodyPr wrap="square" rtlCol="0">
            <a:spAutoFit/>
          </a:bodyPr>
          <a:lstStyle/>
          <a:p>
            <a:pPr algn="ctr"/>
            <a:r>
              <a:rPr lang="el-GR" sz="4000" b="1" i="1" dirty="0" smtClean="0"/>
              <a:t>Σύμβολο ανακύκλωσης χαρτιού</a:t>
            </a:r>
            <a:endParaRPr lang="el-GR" sz="4000" b="1" i="1" dirty="0"/>
          </a:p>
        </p:txBody>
      </p:sp>
    </p:spTree>
    <p:extLst>
      <p:ext uri="{BB962C8B-B14F-4D97-AF65-F5344CB8AC3E}">
        <p14:creationId xmlns="" xmlns:p14="http://schemas.microsoft.com/office/powerpoint/2010/main" val="3534951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85728"/>
            <a:ext cx="8229600" cy="1214446"/>
          </a:xfrm>
        </p:spPr>
        <p:txBody>
          <a:bodyPr>
            <a:noAutofit/>
          </a:bodyPr>
          <a:lstStyle/>
          <a:p>
            <a:r>
              <a:rPr lang="el-GR" sz="4000" b="1" i="1" dirty="0" smtClean="0"/>
              <a:t>Οι πρώτες ύλες για την παρασκευή </a:t>
            </a:r>
            <a:r>
              <a:rPr lang="el-GR" sz="4000" b="1" i="1" dirty="0" smtClean="0"/>
              <a:t>χαρτιού</a:t>
            </a:r>
            <a:endParaRPr lang="el-GR" sz="4000" i="1" dirty="0"/>
          </a:p>
        </p:txBody>
      </p:sp>
      <p:sp>
        <p:nvSpPr>
          <p:cNvPr id="3" name="2 - TextBox"/>
          <p:cNvSpPr txBox="1"/>
          <p:nvPr/>
        </p:nvSpPr>
        <p:spPr>
          <a:xfrm>
            <a:off x="500034" y="2143116"/>
            <a:ext cx="8215370" cy="3046988"/>
          </a:xfrm>
          <a:prstGeom prst="rect">
            <a:avLst/>
          </a:prstGeom>
          <a:noFill/>
        </p:spPr>
        <p:txBody>
          <a:bodyPr wrap="square" rtlCol="0">
            <a:spAutoFit/>
          </a:bodyPr>
          <a:lstStyle/>
          <a:p>
            <a:pPr marL="514350" indent="-514350">
              <a:buAutoNum type="arabicParenR"/>
            </a:pPr>
            <a:r>
              <a:rPr lang="el-GR" sz="3200" dirty="0" smtClean="0"/>
              <a:t>πολτός ξύλων</a:t>
            </a:r>
          </a:p>
          <a:p>
            <a:pPr marL="514350" indent="-514350">
              <a:buAutoNum type="arabicParenR"/>
            </a:pPr>
            <a:endParaRPr lang="el-GR" sz="3200" dirty="0" smtClean="0"/>
          </a:p>
          <a:p>
            <a:pPr marL="514350" indent="-514350"/>
            <a:r>
              <a:rPr lang="el-GR" sz="3200" dirty="0" smtClean="0"/>
              <a:t>2</a:t>
            </a:r>
            <a:r>
              <a:rPr lang="el-GR" sz="3200" dirty="0" smtClean="0"/>
              <a:t>) παλιά χαρτιά από </a:t>
            </a:r>
            <a:r>
              <a:rPr lang="el-GR" sz="3200" dirty="0" smtClean="0"/>
              <a:t>ανακύκλωση</a:t>
            </a:r>
          </a:p>
          <a:p>
            <a:pPr marL="514350" indent="-514350"/>
            <a:endParaRPr lang="el-GR" sz="3200" dirty="0" smtClean="0"/>
          </a:p>
          <a:p>
            <a:pPr marL="514350" indent="-514350"/>
            <a:r>
              <a:rPr lang="el-GR" sz="3200" dirty="0" smtClean="0"/>
              <a:t>3</a:t>
            </a:r>
            <a:r>
              <a:rPr lang="el-GR" sz="3200" dirty="0" smtClean="0"/>
              <a:t>) φυτικά προϊόντα όπως : </a:t>
            </a:r>
            <a:r>
              <a:rPr lang="el-GR" sz="2800" dirty="0" smtClean="0"/>
              <a:t>(</a:t>
            </a:r>
            <a:r>
              <a:rPr lang="el-GR" sz="2800" dirty="0" smtClean="0"/>
              <a:t>άχυρο, μπαμπού, σιτηρά, ρύζι, βαμβάκι, μετάξι)</a:t>
            </a:r>
            <a:endParaRPr lang="el-GR" sz="2800" dirty="0"/>
          </a:p>
        </p:txBody>
      </p:sp>
    </p:spTree>
    <p:extLst>
      <p:ext uri="{BB962C8B-B14F-4D97-AF65-F5344CB8AC3E}">
        <p14:creationId xmlns="" xmlns:p14="http://schemas.microsoft.com/office/powerpoint/2010/main" val="1664998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C66">
            <a:alpha val="79000"/>
          </a:srgbClr>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42976" y="928670"/>
            <a:ext cx="7286676" cy="5500726"/>
          </a:xfrm>
        </p:spPr>
        <p:txBody>
          <a:bodyPr>
            <a:normAutofit/>
          </a:bodyPr>
          <a:lstStyle/>
          <a:p>
            <a:pPr algn="l"/>
            <a:r>
              <a:rPr lang="el-GR" sz="3600" dirty="0" smtClean="0"/>
              <a:t>1)Ξύλο</a:t>
            </a:r>
            <a:r>
              <a:rPr lang="el-GR" sz="3600" dirty="0" smtClean="0"/>
              <a:t/>
            </a:r>
            <a:br>
              <a:rPr lang="el-GR" sz="3600" dirty="0" smtClean="0"/>
            </a:br>
            <a:r>
              <a:rPr lang="el-GR" sz="3600" dirty="0" smtClean="0"/>
              <a:t>2)Αποφλοίωση</a:t>
            </a:r>
            <a:r>
              <a:rPr lang="el-GR" sz="3600" dirty="0" smtClean="0"/>
              <a:t/>
            </a:r>
            <a:br>
              <a:rPr lang="el-GR" sz="3600" dirty="0" smtClean="0"/>
            </a:br>
            <a:r>
              <a:rPr lang="el-GR" sz="3600" dirty="0" smtClean="0"/>
              <a:t>3)Πολτοποίηση</a:t>
            </a:r>
            <a:r>
              <a:rPr lang="el-GR" sz="3600" dirty="0" smtClean="0"/>
              <a:t/>
            </a:r>
            <a:br>
              <a:rPr lang="el-GR" sz="3600" dirty="0" smtClean="0"/>
            </a:br>
            <a:r>
              <a:rPr lang="el-GR" sz="3600" dirty="0" smtClean="0"/>
              <a:t>4)Διήθηση-καθαρισμός-</a:t>
            </a:r>
            <a:r>
              <a:rPr lang="el-GR" sz="3600" dirty="0" err="1" smtClean="0"/>
              <a:t>συμπύκνωσ</a:t>
            </a:r>
            <a:r>
              <a:rPr lang="el-GR" sz="3600" dirty="0" smtClean="0"/>
              <a:t>η</a:t>
            </a:r>
            <a:r>
              <a:rPr lang="el-GR" sz="3600" dirty="0" smtClean="0"/>
              <a:t/>
            </a:r>
            <a:br>
              <a:rPr lang="el-GR" sz="3600" dirty="0" smtClean="0"/>
            </a:br>
            <a:r>
              <a:rPr lang="el-GR" sz="3600" dirty="0" smtClean="0"/>
              <a:t>5)Λεύκανση</a:t>
            </a:r>
            <a:r>
              <a:rPr lang="el-GR" sz="3600" dirty="0" smtClean="0"/>
              <a:t/>
            </a:r>
            <a:br>
              <a:rPr lang="el-GR" sz="3600" dirty="0" smtClean="0"/>
            </a:br>
            <a:r>
              <a:rPr lang="el-GR" sz="3600" dirty="0" smtClean="0"/>
              <a:t>6)Μηχανική </a:t>
            </a:r>
            <a:r>
              <a:rPr lang="el-GR" sz="3600" dirty="0" smtClean="0"/>
              <a:t>κατεργασία ινών</a:t>
            </a:r>
            <a:br>
              <a:rPr lang="el-GR" sz="3600" dirty="0" smtClean="0"/>
            </a:br>
            <a:r>
              <a:rPr lang="el-GR" sz="3600" dirty="0" smtClean="0"/>
              <a:t>7)Πρόσθετα</a:t>
            </a:r>
            <a:r>
              <a:rPr lang="el-GR" sz="3600" dirty="0" smtClean="0"/>
              <a:t/>
            </a:r>
            <a:br>
              <a:rPr lang="el-GR" sz="3600" dirty="0" smtClean="0"/>
            </a:br>
            <a:r>
              <a:rPr lang="el-GR" sz="3600" dirty="0" smtClean="0"/>
              <a:t>8)</a:t>
            </a:r>
            <a:r>
              <a:rPr lang="el-GR" sz="3600" dirty="0" err="1" smtClean="0"/>
              <a:t>Στρωμάτωση</a:t>
            </a:r>
            <a:r>
              <a:rPr lang="el-GR" sz="3600" dirty="0" smtClean="0"/>
              <a:t/>
            </a:r>
            <a:br>
              <a:rPr lang="el-GR" sz="3600" dirty="0" smtClean="0"/>
            </a:br>
            <a:r>
              <a:rPr lang="el-GR" sz="3600" dirty="0" smtClean="0"/>
              <a:t>9)Χαρτί</a:t>
            </a:r>
            <a:endParaRPr lang="el-GR" sz="3600" u="sng" dirty="0"/>
          </a:p>
        </p:txBody>
      </p:sp>
      <p:sp>
        <p:nvSpPr>
          <p:cNvPr id="3" name="2 - TextBox"/>
          <p:cNvSpPr txBox="1"/>
          <p:nvPr/>
        </p:nvSpPr>
        <p:spPr>
          <a:xfrm>
            <a:off x="285720" y="214290"/>
            <a:ext cx="8572560" cy="707886"/>
          </a:xfrm>
          <a:prstGeom prst="rect">
            <a:avLst/>
          </a:prstGeom>
          <a:noFill/>
        </p:spPr>
        <p:txBody>
          <a:bodyPr wrap="square" rtlCol="0">
            <a:spAutoFit/>
          </a:bodyPr>
          <a:lstStyle/>
          <a:p>
            <a:pPr algn="ctr"/>
            <a:r>
              <a:rPr lang="el-GR" sz="4000" b="1" i="1" dirty="0" smtClean="0"/>
              <a:t>Στάδια παραγωγής </a:t>
            </a:r>
            <a:r>
              <a:rPr lang="el-GR" sz="4000" b="1" i="1" dirty="0" smtClean="0"/>
              <a:t>χαρτιού</a:t>
            </a:r>
            <a:endParaRPr lang="el-GR" sz="4000" b="1" i="1" dirty="0"/>
          </a:p>
        </p:txBody>
      </p:sp>
    </p:spTree>
    <p:extLst>
      <p:ext uri="{BB962C8B-B14F-4D97-AF65-F5344CB8AC3E}">
        <p14:creationId xmlns="" xmlns:p14="http://schemas.microsoft.com/office/powerpoint/2010/main" val="1251405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79000"/>
          </a:schemeClr>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714348" y="1643050"/>
            <a:ext cx="7963818" cy="4786346"/>
          </a:xfrm>
        </p:spPr>
        <p:txBody>
          <a:bodyPr>
            <a:normAutofit fontScale="90000"/>
          </a:bodyPr>
          <a:lstStyle/>
          <a:p>
            <a:pPr algn="l"/>
            <a:r>
              <a:rPr lang="el-GR" sz="3200" dirty="0" smtClean="0"/>
              <a:t>1)προετοιμασία </a:t>
            </a:r>
            <a:r>
              <a:rPr lang="el-GR" sz="3200" dirty="0" smtClean="0"/>
              <a:t>παλιού χαρτιού και απομάκρυνση </a:t>
            </a:r>
            <a:r>
              <a:rPr lang="el-GR" sz="3200" dirty="0" smtClean="0"/>
              <a:t>μελανιού,</a:t>
            </a:r>
            <a:br>
              <a:rPr lang="el-GR" sz="3200" dirty="0" smtClean="0"/>
            </a:br>
            <a:r>
              <a:rPr lang="el-GR" sz="3200" dirty="0" smtClean="0"/>
              <a:t/>
            </a:r>
            <a:br>
              <a:rPr lang="el-GR" sz="3200" dirty="0" smtClean="0"/>
            </a:br>
            <a:r>
              <a:rPr lang="el-GR" sz="3200" dirty="0" smtClean="0"/>
              <a:t>2)ανάμιξη παλιού χαρτιού με </a:t>
            </a:r>
            <a:r>
              <a:rPr lang="el-GR" sz="3200" dirty="0" smtClean="0"/>
              <a:t>νερό,</a:t>
            </a:r>
            <a:br>
              <a:rPr lang="el-GR" sz="3200" dirty="0" smtClean="0"/>
            </a:br>
            <a:r>
              <a:rPr lang="el-GR" sz="3200" dirty="0" smtClean="0"/>
              <a:t/>
            </a:r>
            <a:br>
              <a:rPr lang="el-GR" sz="3200" dirty="0" smtClean="0"/>
            </a:br>
            <a:r>
              <a:rPr lang="el-GR" sz="3200" dirty="0" smtClean="0"/>
              <a:t>3)πολτοποίηση,</a:t>
            </a:r>
            <a:br>
              <a:rPr lang="el-GR" sz="3200" dirty="0" smtClean="0"/>
            </a:br>
            <a:r>
              <a:rPr lang="el-GR" sz="3200" dirty="0" smtClean="0"/>
              <a:t/>
            </a:r>
            <a:br>
              <a:rPr lang="el-GR" sz="3200" dirty="0" smtClean="0"/>
            </a:br>
            <a:r>
              <a:rPr lang="el-GR" sz="3200" dirty="0" smtClean="0"/>
              <a:t>4)προσθήκη νέων </a:t>
            </a:r>
            <a:r>
              <a:rPr lang="el-GR" sz="3200" dirty="0" smtClean="0"/>
              <a:t>ινών,</a:t>
            </a:r>
            <a:br>
              <a:rPr lang="el-GR" sz="3200" dirty="0" smtClean="0"/>
            </a:br>
            <a:r>
              <a:rPr lang="el-GR" sz="3200" dirty="0" smtClean="0"/>
              <a:t/>
            </a:r>
            <a:br>
              <a:rPr lang="el-GR" sz="3200" dirty="0" smtClean="0"/>
            </a:br>
            <a:r>
              <a:rPr lang="el-GR" sz="3200" dirty="0" smtClean="0"/>
              <a:t>5)παραγωγή ανακυκλωμένου </a:t>
            </a:r>
            <a:r>
              <a:rPr lang="el-GR" sz="3200" dirty="0" smtClean="0"/>
              <a:t>χαρτιού.</a:t>
            </a:r>
            <a:endParaRPr lang="el-GR" sz="3200" dirty="0"/>
          </a:p>
        </p:txBody>
      </p:sp>
      <p:sp>
        <p:nvSpPr>
          <p:cNvPr id="3" name="2 - TextBox"/>
          <p:cNvSpPr txBox="1"/>
          <p:nvPr/>
        </p:nvSpPr>
        <p:spPr>
          <a:xfrm>
            <a:off x="357158" y="214290"/>
            <a:ext cx="8501122" cy="1323439"/>
          </a:xfrm>
          <a:prstGeom prst="rect">
            <a:avLst/>
          </a:prstGeom>
          <a:noFill/>
        </p:spPr>
        <p:txBody>
          <a:bodyPr wrap="square" rtlCol="0">
            <a:spAutoFit/>
          </a:bodyPr>
          <a:lstStyle/>
          <a:p>
            <a:pPr algn="ctr"/>
            <a:r>
              <a:rPr lang="el-GR" sz="4000" b="1" i="1" u="sng" dirty="0" smtClean="0"/>
              <a:t>Διαδικασία παρασκευής ανακυκλωμένου </a:t>
            </a:r>
            <a:r>
              <a:rPr lang="el-GR" sz="4000" b="1" i="1" u="sng" dirty="0" smtClean="0"/>
              <a:t>χαρτιού</a:t>
            </a:r>
            <a:endParaRPr lang="el-GR" sz="4000" b="1" i="1" dirty="0"/>
          </a:p>
        </p:txBody>
      </p:sp>
    </p:spTree>
    <p:extLst>
      <p:ext uri="{BB962C8B-B14F-4D97-AF65-F5344CB8AC3E}">
        <p14:creationId xmlns="" xmlns:p14="http://schemas.microsoft.com/office/powerpoint/2010/main" val="1986747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11560" y="692697"/>
            <a:ext cx="7913566" cy="547767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079870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5000">
              <a:schemeClr val="accent1">
                <a:tint val="66000"/>
                <a:satMod val="160000"/>
              </a:schemeClr>
            </a:gs>
            <a:gs pos="45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214422"/>
            <a:ext cx="8229600" cy="3786214"/>
          </a:xfrm>
        </p:spPr>
        <p:txBody>
          <a:bodyPr>
            <a:normAutofit fontScale="90000"/>
          </a:bodyPr>
          <a:lstStyle/>
          <a:p>
            <a:r>
              <a:rPr lang="el-GR" dirty="0" smtClean="0"/>
              <a:t>Στις μέρες μας το 70% περίπου της παραγωγής χαρτιού βασίζεται σε παρθένες πρώτες ύλες που προέρχονται από ανακυκλωμένο χαρτί και μόνο το 5% του χαρτιού φτιάχνεται από άλλες πρώτες ύλες.</a:t>
            </a:r>
            <a:endParaRPr lang="el-GR" dirty="0"/>
          </a:p>
        </p:txBody>
      </p:sp>
    </p:spTree>
    <p:extLst>
      <p:ext uri="{BB962C8B-B14F-4D97-AF65-F5344CB8AC3E}">
        <p14:creationId xmlns="" xmlns:p14="http://schemas.microsoft.com/office/powerpoint/2010/main" val="1534780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210</Words>
  <Application>Microsoft Office PowerPoint</Application>
  <PresentationFormat>Προβολή στην οθόνη (4:3)</PresentationFormat>
  <Paragraphs>32</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Θέμα του Office</vt:lpstr>
      <vt:lpstr>ΧΑΡΤΙ!</vt:lpstr>
      <vt:lpstr>Το χαρτί, είναι απόλυτα φιλικό στο περιβάλλον και συμβάλει στην μείωση του διοξειδίου του άνθρακα κατά 20% τον χρόνο.</vt:lpstr>
      <vt:lpstr>Στον πλανήτη ανακυκλώνεται:  το 7% των πλαστικών προϊόντων το 18% των ηλεκτρικών συσκευών το 22% των γυάλινων υλικών και το 67% του χαρτιού </vt:lpstr>
      <vt:lpstr>Διαφάνεια 4</vt:lpstr>
      <vt:lpstr>Οι πρώτες ύλες για την παρασκευή χαρτιού</vt:lpstr>
      <vt:lpstr>1)Ξύλο 2)Αποφλοίωση 3)Πολτοποίηση 4)Διήθηση-καθαρισμός-συμπύκνωση 5)Λεύκανση 6)Μηχανική κατεργασία ινών 7)Πρόσθετα 8)Στρωμάτωση 9)Χαρτί</vt:lpstr>
      <vt:lpstr>1)προετοιμασία παλιού χαρτιού και απομάκρυνση μελανιού,  2)ανάμιξη παλιού χαρτιού με νερό,  3)πολτοποίηση,  4)προσθήκη νέων ινών,  5)παραγωγή ανακυκλωμένου χαρτιού.</vt:lpstr>
      <vt:lpstr>Διαφάνεια 8</vt:lpstr>
      <vt:lpstr>Στις μέρες μας το 70% περίπου της παραγωγής χαρτιού βασίζεται σε παρθένες πρώτες ύλες που προέρχονται από ανακυκλωμένο χαρτί και μόνο το 5% του χαρτιού φτιάχνεται από άλλες πρώτες ύλες.</vt:lpstr>
      <vt:lpstr>Η κοπή παρθένων δασών για την παραγωγή χαρτιού δεν είναι όπως παλιότερα μια συνηθισμένη πρακτική. Τα δέντρα που χρησιμοποιούνται για την παραγωγή χαρτιού είτε προέρχονται από ελεγχόμενη διαχείριση των δασών είτε καλλιεργούνται. Κάθε δέντρο που κόβεται αντικαθίσταται με την φύτευση πολλών άλλων. Για παράδειγμα, στις Η.Π.Α. φυτεύονται περίπου 4.000.000 δέντρα την ημέρα. Παγκοσμίως τα δέντρα που φυτεύονται είναι 3 φορές περισσότερα από όσα κόβονται.</vt:lpstr>
      <vt:lpstr>1. Αποφεύγονται οι εκπομπές μεθανίου  2. Μειώνεται η ενέργεια που απαιτείται για την παραγωγή προϊόντων από χαρτί.  3. Συμβάλει στην καταστολή της απορρόφησης του άνθρακα στην ατμόσφαιρα. 4. Η όλη διαδικασία εξοικονομεί σημαντικό χώρο υγειονομικής ταφής.  5. Μειώνεται η ενέργεια και η κατανάλωση νερού. </vt:lpstr>
      <vt:lpstr>Ανακύκλωση χαρτιού σημαίνει:</vt:lpstr>
      <vt:lpstr>Μιχαέλα Ρουσάκη Χριστίνα Βασιλάκου  Ζωή Ματθαιάκη Άννα Ροδάκη</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Χαρτί!</dc:title>
  <dc:creator>grousakis</dc:creator>
  <cp:lastModifiedBy>γεομα</cp:lastModifiedBy>
  <cp:revision>21</cp:revision>
  <dcterms:created xsi:type="dcterms:W3CDTF">2017-03-13T13:49:08Z</dcterms:created>
  <dcterms:modified xsi:type="dcterms:W3CDTF">2017-05-06T21:58:19Z</dcterms:modified>
</cp:coreProperties>
</file>