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8" r:id="rId12"/>
    <p:sldId id="266" r:id="rId13"/>
    <p:sldId id="267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6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47;&#949;&#959;&#956;&#945;\Documents\&#949;&#961;&#969;&#964;&#951;&#956;&#945;&#964;&#959;&#955;&#959;&#947;&#953;&#959;_&#945;&#957;&#945;&#954;&#973;&#954;&#955;&#969;&#963;&#951;&#962;_&#945;&#957;&#945;&#955;&#965;&#963;&#951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47;&#949;&#959;&#956;&#945;\Documents\&#949;&#961;&#969;&#964;&#951;&#956;&#945;&#964;&#959;&#955;&#959;&#947;&#953;&#959;_&#945;&#957;&#945;&#954;&#973;&#954;&#955;&#969;&#963;&#951;&#962;_&#945;&#957;&#945;&#955;&#965;&#963;&#951;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47;&#949;&#959;&#956;&#945;\Documents\&#949;&#961;&#969;&#964;&#951;&#956;&#945;&#964;&#959;&#955;&#959;&#947;&#953;&#959;_&#945;&#957;&#945;&#954;&#973;&#954;&#955;&#969;&#963;&#951;&#962;_&#945;&#957;&#945;&#955;&#965;&#963;&#951;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47;&#949;&#959;&#956;&#945;\Documents\&#949;&#961;&#969;&#964;&#951;&#956;&#945;&#964;&#959;&#955;&#959;&#947;&#953;&#959;_&#945;&#957;&#945;&#954;&#973;&#954;&#955;&#969;&#963;&#951;&#962;_&#945;&#957;&#945;&#955;&#965;&#963;&#951;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47;&#949;&#959;&#956;&#945;\Documents\&#949;&#961;&#969;&#964;&#951;&#956;&#945;&#964;&#959;&#955;&#959;&#947;&#953;&#959;_&#945;&#957;&#945;&#954;&#973;&#954;&#955;&#969;&#963;&#951;&#962;_&#945;&#957;&#945;&#955;&#965;&#963;&#951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47;&#949;&#959;&#956;&#945;\Documents\&#949;&#961;&#969;&#964;&#951;&#956;&#945;&#964;&#959;&#955;&#959;&#947;&#953;&#959;_&#945;&#957;&#945;&#954;&#973;&#954;&#955;&#969;&#963;&#951;&#962;_&#945;&#957;&#945;&#955;&#965;&#963;&#951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47;&#949;&#959;&#956;&#945;\Documents\&#949;&#961;&#969;&#964;&#951;&#956;&#945;&#964;&#959;&#955;&#959;&#947;&#953;&#959;_&#945;&#957;&#945;&#954;&#973;&#954;&#955;&#969;&#963;&#951;&#962;_&#945;&#957;&#945;&#955;&#965;&#963;&#951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47;&#949;&#959;&#956;&#945;\Documents\&#949;&#961;&#969;&#964;&#951;&#956;&#945;&#964;&#959;&#955;&#959;&#947;&#953;&#959;_&#945;&#957;&#945;&#954;&#973;&#954;&#955;&#969;&#963;&#951;&#962;_&#945;&#957;&#945;&#955;&#965;&#963;&#951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47;&#949;&#959;&#956;&#945;\Documents\&#949;&#961;&#969;&#964;&#951;&#956;&#945;&#964;&#959;&#955;&#959;&#947;&#953;&#959;_&#945;&#957;&#945;&#954;&#973;&#954;&#955;&#969;&#963;&#951;&#962;_&#945;&#957;&#945;&#955;&#965;&#963;&#951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47;&#949;&#959;&#956;&#945;\Documents\&#949;&#961;&#969;&#964;&#951;&#956;&#945;&#964;&#959;&#955;&#959;&#947;&#953;&#959;_&#945;&#957;&#945;&#954;&#973;&#954;&#955;&#969;&#963;&#951;&#962;_&#945;&#957;&#945;&#955;&#965;&#963;&#951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47;&#949;&#959;&#956;&#945;\Documents\&#949;&#961;&#969;&#964;&#951;&#956;&#945;&#964;&#959;&#955;&#959;&#947;&#953;&#959;_&#945;&#957;&#945;&#954;&#973;&#954;&#955;&#969;&#963;&#951;&#962;_&#945;&#957;&#945;&#955;&#965;&#963;&#951;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47;&#949;&#959;&#956;&#945;\Documents\&#949;&#961;&#969;&#964;&#951;&#956;&#945;&#964;&#959;&#955;&#959;&#947;&#953;&#959;_&#945;&#957;&#945;&#954;&#973;&#954;&#955;&#969;&#963;&#951;&#962;_&#945;&#957;&#945;&#955;&#965;&#963;&#951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947;&#949;&#959;&#956;&#945;\Documents\&#949;&#961;&#969;&#964;&#951;&#956;&#945;&#964;&#959;&#955;&#959;&#947;&#953;&#959;_&#945;&#957;&#945;&#954;&#973;&#954;&#955;&#969;&#963;&#951;&#962;_&#945;&#957;&#945;&#955;&#965;&#963;&#951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/>
              <a:t>Φύλλο</a:t>
            </a:r>
          </a:p>
        </c:rich>
      </c:tx>
      <c:layout/>
    </c:title>
    <c:plotArea>
      <c:layout/>
      <c:pieChart>
        <c:varyColors val="1"/>
        <c:ser>
          <c:idx val="0"/>
          <c:order val="0"/>
          <c:explosion val="25"/>
          <c:dLbls>
            <c:showPercent val="1"/>
          </c:dLbls>
          <c:cat>
            <c:strRef>
              <c:f>Φύλλο1!$C$3:$C$4</c:f>
              <c:strCache>
                <c:ptCount val="2"/>
                <c:pt idx="0">
                  <c:v>ΑΓΟΡΙ</c:v>
                </c:pt>
                <c:pt idx="1">
                  <c:v>ΚΟΡΙΤΣΙ</c:v>
                </c:pt>
              </c:strCache>
            </c:strRef>
          </c:cat>
          <c:val>
            <c:numRef>
              <c:f>Φύλλο1!$D$3:$D$4</c:f>
              <c:numCache>
                <c:formatCode>General</c:formatCode>
                <c:ptCount val="2"/>
                <c:pt idx="0">
                  <c:v>8</c:v>
                </c:pt>
                <c:pt idx="1">
                  <c:v>13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400" baseline="0"/>
          </a:pPr>
          <a:endParaRPr lang="el-GR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/>
              <a:t>9. Ποιοι κατά την γνώµη σας είναι οι σημαντικότεροι λόγοι για τους οποίους πρέπει να κάνουμε ανακύκλωση;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</c:dLbls>
          <c:cat>
            <c:strRef>
              <c:f>Φύλλο1!$B$53:$B$58</c:f>
              <c:strCache>
                <c:ptCount val="6"/>
                <c:pt idx="0">
                  <c:v>Λόγω μόδας της εποχής µας </c:v>
                </c:pt>
                <c:pt idx="1">
                  <c:v>Για εξοικονόμηση ενέργειας </c:v>
                </c:pt>
                <c:pt idx="2">
                  <c:v>Μας το επιβάλει η Ευρωπαϊκή Ένωση </c:v>
                </c:pt>
                <c:pt idx="3">
                  <c:v>Για προστασία του περιβάλλοντος </c:v>
                </c:pt>
                <c:pt idx="4">
                  <c:v>Δημιουργία νέων θέσεων εργασίας στην βιομηχανία ανακύκλωσης </c:v>
                </c:pt>
                <c:pt idx="5">
                  <c:v>Για εξοικονόμηση χρημάτων  </c:v>
                </c:pt>
              </c:strCache>
            </c:strRef>
          </c:cat>
          <c:val>
            <c:numRef>
              <c:f>Φύλλο1!$E$53:$E$58</c:f>
              <c:numCache>
                <c:formatCode>General</c:formatCode>
                <c:ptCount val="6"/>
                <c:pt idx="0">
                  <c:v>1</c:v>
                </c:pt>
                <c:pt idx="1">
                  <c:v>17</c:v>
                </c:pt>
                <c:pt idx="2">
                  <c:v>2</c:v>
                </c:pt>
                <c:pt idx="3">
                  <c:v>18</c:v>
                </c:pt>
                <c:pt idx="4">
                  <c:v>4</c:v>
                </c:pt>
                <c:pt idx="5">
                  <c:v>10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400" baseline="0"/>
          </a:pPr>
          <a:endParaRPr lang="el-GR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n-US"/>
              <a:t>11. </a:t>
            </a:r>
            <a:r>
              <a:rPr lang="el-GR"/>
              <a:t>Γνωρίζετε πόσες φορές µπορούµε να ανακυκλώσουμε ένα γυάλινο μπουκάλι; </a:t>
            </a:r>
          </a:p>
        </c:rich>
      </c:tx>
      <c:layout/>
    </c:title>
    <c:plotArea>
      <c:layout/>
      <c:pieChart>
        <c:varyColors val="1"/>
        <c:ser>
          <c:idx val="2"/>
          <c:order val="2"/>
          <c:dLbls>
            <c:showPercent val="1"/>
          </c:dLbls>
          <c:cat>
            <c:strRef>
              <c:f>Φύλλο1!$B$66:$B$69</c:f>
              <c:strCache>
                <c:ptCount val="4"/>
                <c:pt idx="0">
                  <c:v>1 φορά</c:v>
                </c:pt>
                <c:pt idx="1">
                  <c:v>2 φορές</c:v>
                </c:pt>
                <c:pt idx="2">
                  <c:v>Όσες φορές θέλουµε</c:v>
                </c:pt>
                <c:pt idx="3">
                  <c:v>∆εν γνωρίζω  ⁮</c:v>
                </c:pt>
              </c:strCache>
            </c:strRef>
          </c:cat>
          <c:val>
            <c:numRef>
              <c:f>Φύλλο1!$D$66:$D$69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8</c:v>
                </c:pt>
                <c:pt idx="3">
                  <c:v>10</c:v>
                </c:pt>
              </c:numCache>
            </c:numRef>
          </c:val>
        </c:ser>
        <c:ser>
          <c:idx val="3"/>
          <c:order val="3"/>
          <c:dLbls>
            <c:showPercent val="1"/>
          </c:dLbls>
          <c:cat>
            <c:strRef>
              <c:f>Φύλλο1!$B$66:$B$69</c:f>
              <c:strCache>
                <c:ptCount val="4"/>
                <c:pt idx="0">
                  <c:v>1 φορά</c:v>
                </c:pt>
                <c:pt idx="1">
                  <c:v>2 φορές</c:v>
                </c:pt>
                <c:pt idx="2">
                  <c:v>Όσες φορές θέλουµε</c:v>
                </c:pt>
                <c:pt idx="3">
                  <c:v>∆εν γνωρίζω  ⁮</c:v>
                </c:pt>
              </c:strCache>
            </c:strRef>
          </c:cat>
          <c:val>
            <c:numRef>
              <c:f>Φύλλο1!$E$66:$E$69</c:f>
              <c:numCache>
                <c:formatCode>General</c:formatCode>
                <c:ptCount val="4"/>
              </c:numCache>
            </c:numRef>
          </c:val>
        </c:ser>
        <c:ser>
          <c:idx val="0"/>
          <c:order val="0"/>
          <c:explosion val="25"/>
          <c:dLbls>
            <c:showPercent val="1"/>
          </c:dLbls>
          <c:cat>
            <c:strRef>
              <c:f>Φύλλο1!$B$66:$B$69</c:f>
              <c:strCache>
                <c:ptCount val="4"/>
                <c:pt idx="0">
                  <c:v>1 φορά</c:v>
                </c:pt>
                <c:pt idx="1">
                  <c:v>2 φορές</c:v>
                </c:pt>
                <c:pt idx="2">
                  <c:v>Όσες φορές θέλουµε</c:v>
                </c:pt>
                <c:pt idx="3">
                  <c:v>∆εν γνωρίζω  ⁮</c:v>
                </c:pt>
              </c:strCache>
            </c:strRef>
          </c:cat>
          <c:val>
            <c:numRef>
              <c:f>Φύλλο1!$D$66:$D$69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8</c:v>
                </c:pt>
                <c:pt idx="3">
                  <c:v>10</c:v>
                </c:pt>
              </c:numCache>
            </c:numRef>
          </c:val>
        </c:ser>
        <c:ser>
          <c:idx val="1"/>
          <c:order val="1"/>
          <c:explosion val="25"/>
          <c:dLbls>
            <c:showPercent val="1"/>
          </c:dLbls>
          <c:cat>
            <c:strRef>
              <c:f>Φύλλο1!$B$66:$B$69</c:f>
              <c:strCache>
                <c:ptCount val="4"/>
                <c:pt idx="0">
                  <c:v>1 φορά</c:v>
                </c:pt>
                <c:pt idx="1">
                  <c:v>2 φορές</c:v>
                </c:pt>
                <c:pt idx="2">
                  <c:v>Όσες φορές θέλουµε</c:v>
                </c:pt>
                <c:pt idx="3">
                  <c:v>∆εν γνωρίζω  ⁮</c:v>
                </c:pt>
              </c:strCache>
            </c:strRef>
          </c:cat>
          <c:val>
            <c:numRef>
              <c:f>Φύλλο1!$E$66:$E$69</c:f>
              <c:numCache>
                <c:formatCode>General</c:formatCode>
                <c:ptCount val="4"/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400" baseline="0"/>
          </a:pPr>
          <a:endParaRPr lang="el-GR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/>
              <a:t>16. Αν πιστεύετε πως η κατάσταση του περιβάλλοντος δε βελτιώνεται, ποιοι από τους παρακάτω φορείς ευθύνονται γι’ αυτό και πόσο; </a:t>
            </a:r>
          </a:p>
        </c:rich>
      </c:tx>
      <c:layout/>
    </c:title>
    <c:plotArea>
      <c:layout/>
      <c:barChart>
        <c:barDir val="col"/>
        <c:grouping val="clustered"/>
        <c:ser>
          <c:idx val="3"/>
          <c:order val="3"/>
          <c:tx>
            <c:strRef>
              <c:f>Φύλλο1!$F$96</c:f>
              <c:strCache>
                <c:ptCount val="1"/>
                <c:pt idx="0">
                  <c:v>Πολύ </c:v>
                </c:pt>
              </c:strCache>
            </c:strRef>
          </c:tx>
          <c:cat>
            <c:strRef>
              <c:f>Φύλλο1!$B$97:$E$102</c:f>
              <c:strCache>
                <c:ptCount val="6"/>
                <c:pt idx="0">
                  <c:v>Πολιτικοί :</c:v>
                </c:pt>
                <c:pt idx="1">
                  <c:v>Εμείς :</c:v>
                </c:pt>
                <c:pt idx="2">
                  <c:v>Βιομηχανία :</c:v>
                </c:pt>
                <c:pt idx="3">
                  <c:v>Μέσα μαζικής ενημέρωσης :</c:v>
                </c:pt>
                <c:pt idx="4">
                  <c:v>Τοπικοί Φορείς (∆ήµαρχοι, Κοινοτάρχες κ.α.) :</c:v>
                </c:pt>
                <c:pt idx="5">
                  <c:v>Ερευνητές – Περιβαλλοντολόγοι :</c:v>
                </c:pt>
              </c:strCache>
            </c:strRef>
          </c:cat>
          <c:val>
            <c:numRef>
              <c:f>Φύλλο1!$F$97:$F$102</c:f>
              <c:numCache>
                <c:formatCode>General</c:formatCode>
                <c:ptCount val="6"/>
                <c:pt idx="0">
                  <c:v>1</c:v>
                </c:pt>
                <c:pt idx="1">
                  <c:v>18</c:v>
                </c:pt>
                <c:pt idx="2">
                  <c:v>15</c:v>
                </c:pt>
                <c:pt idx="3">
                  <c:v>6</c:v>
                </c:pt>
                <c:pt idx="4">
                  <c:v>11</c:v>
                </c:pt>
                <c:pt idx="5">
                  <c:v>6</c:v>
                </c:pt>
              </c:numCache>
            </c:numRef>
          </c:val>
        </c:ser>
        <c:ser>
          <c:idx val="4"/>
          <c:order val="4"/>
          <c:tx>
            <c:strRef>
              <c:f>Φύλλο1!$G$96</c:f>
              <c:strCache>
                <c:ptCount val="1"/>
                <c:pt idx="0">
                  <c:v>Λίγο</c:v>
                </c:pt>
              </c:strCache>
            </c:strRef>
          </c:tx>
          <c:cat>
            <c:strRef>
              <c:f>Φύλλο1!$B$97:$E$102</c:f>
              <c:strCache>
                <c:ptCount val="6"/>
                <c:pt idx="0">
                  <c:v>Πολιτικοί :</c:v>
                </c:pt>
                <c:pt idx="1">
                  <c:v>Εμείς :</c:v>
                </c:pt>
                <c:pt idx="2">
                  <c:v>Βιομηχανία :</c:v>
                </c:pt>
                <c:pt idx="3">
                  <c:v>Μέσα μαζικής ενημέρωσης :</c:v>
                </c:pt>
                <c:pt idx="4">
                  <c:v>Τοπικοί Φορείς (∆ήµαρχοι, Κοινοτάρχες κ.α.) :</c:v>
                </c:pt>
                <c:pt idx="5">
                  <c:v>Ερευνητές – Περιβαλλοντολόγοι :</c:v>
                </c:pt>
              </c:strCache>
            </c:strRef>
          </c:cat>
          <c:val>
            <c:numRef>
              <c:f>Φύλλο1!$G$97:$G$102</c:f>
              <c:numCache>
                <c:formatCode>General</c:formatCode>
                <c:ptCount val="6"/>
                <c:pt idx="0">
                  <c:v>12</c:v>
                </c:pt>
                <c:pt idx="1">
                  <c:v>3</c:v>
                </c:pt>
                <c:pt idx="2">
                  <c:v>2</c:v>
                </c:pt>
                <c:pt idx="3">
                  <c:v>8</c:v>
                </c:pt>
                <c:pt idx="4">
                  <c:v>6</c:v>
                </c:pt>
                <c:pt idx="5">
                  <c:v>6</c:v>
                </c:pt>
              </c:numCache>
            </c:numRef>
          </c:val>
        </c:ser>
        <c:ser>
          <c:idx val="5"/>
          <c:order val="5"/>
          <c:tx>
            <c:strRef>
              <c:f>Φύλλο1!$H$96</c:f>
              <c:strCache>
                <c:ptCount val="1"/>
                <c:pt idx="0">
                  <c:v>Καθόλου</c:v>
                </c:pt>
              </c:strCache>
            </c:strRef>
          </c:tx>
          <c:cat>
            <c:strRef>
              <c:f>Φύλλο1!$B$97:$E$102</c:f>
              <c:strCache>
                <c:ptCount val="6"/>
                <c:pt idx="0">
                  <c:v>Πολιτικοί :</c:v>
                </c:pt>
                <c:pt idx="1">
                  <c:v>Εμείς :</c:v>
                </c:pt>
                <c:pt idx="2">
                  <c:v>Βιομηχανία :</c:v>
                </c:pt>
                <c:pt idx="3">
                  <c:v>Μέσα μαζικής ενημέρωσης :</c:v>
                </c:pt>
                <c:pt idx="4">
                  <c:v>Τοπικοί Φορείς (∆ήµαρχοι, Κοινοτάρχες κ.α.) :</c:v>
                </c:pt>
                <c:pt idx="5">
                  <c:v>Ερευνητές – Περιβαλλοντολόγοι :</c:v>
                </c:pt>
              </c:strCache>
            </c:strRef>
          </c:cat>
          <c:val>
            <c:numRef>
              <c:f>Φύλλο1!$H$97:$H$102</c:f>
              <c:numCache>
                <c:formatCode>General</c:formatCode>
                <c:ptCount val="6"/>
                <c:pt idx="0">
                  <c:v>8</c:v>
                </c:pt>
                <c:pt idx="2">
                  <c:v>4</c:v>
                </c:pt>
                <c:pt idx="3">
                  <c:v>7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</c:ser>
        <c:ser>
          <c:idx val="0"/>
          <c:order val="0"/>
          <c:tx>
            <c:strRef>
              <c:f>Φύλλο1!$F$96</c:f>
              <c:strCache>
                <c:ptCount val="1"/>
                <c:pt idx="0">
                  <c:v>Πολύ </c:v>
                </c:pt>
              </c:strCache>
            </c:strRef>
          </c:tx>
          <c:cat>
            <c:strRef>
              <c:f>Φύλλο1!$B$97:$E$102</c:f>
              <c:strCache>
                <c:ptCount val="6"/>
                <c:pt idx="0">
                  <c:v>Πολιτικοί :</c:v>
                </c:pt>
                <c:pt idx="1">
                  <c:v>Εμείς :</c:v>
                </c:pt>
                <c:pt idx="2">
                  <c:v>Βιομηχανία :</c:v>
                </c:pt>
                <c:pt idx="3">
                  <c:v>Μέσα μαζικής ενημέρωσης :</c:v>
                </c:pt>
                <c:pt idx="4">
                  <c:v>Τοπικοί Φορείς (∆ήµαρχοι, Κοινοτάρχες κ.α.) :</c:v>
                </c:pt>
                <c:pt idx="5">
                  <c:v>Ερευνητές – Περιβαλλοντολόγοι :</c:v>
                </c:pt>
              </c:strCache>
            </c:strRef>
          </c:cat>
          <c:val>
            <c:numRef>
              <c:f>Φύλλο1!$F$97:$F$102</c:f>
              <c:numCache>
                <c:formatCode>General</c:formatCode>
                <c:ptCount val="6"/>
                <c:pt idx="0">
                  <c:v>1</c:v>
                </c:pt>
                <c:pt idx="1">
                  <c:v>18</c:v>
                </c:pt>
                <c:pt idx="2">
                  <c:v>15</c:v>
                </c:pt>
                <c:pt idx="3">
                  <c:v>6</c:v>
                </c:pt>
                <c:pt idx="4">
                  <c:v>11</c:v>
                </c:pt>
                <c:pt idx="5">
                  <c:v>6</c:v>
                </c:pt>
              </c:numCache>
            </c:numRef>
          </c:val>
        </c:ser>
        <c:ser>
          <c:idx val="1"/>
          <c:order val="1"/>
          <c:tx>
            <c:strRef>
              <c:f>Φύλλο1!$G$96</c:f>
              <c:strCache>
                <c:ptCount val="1"/>
                <c:pt idx="0">
                  <c:v>Λίγο</c:v>
                </c:pt>
              </c:strCache>
            </c:strRef>
          </c:tx>
          <c:cat>
            <c:strRef>
              <c:f>Φύλλο1!$B$97:$E$102</c:f>
              <c:strCache>
                <c:ptCount val="6"/>
                <c:pt idx="0">
                  <c:v>Πολιτικοί :</c:v>
                </c:pt>
                <c:pt idx="1">
                  <c:v>Εμείς :</c:v>
                </c:pt>
                <c:pt idx="2">
                  <c:v>Βιομηχανία :</c:v>
                </c:pt>
                <c:pt idx="3">
                  <c:v>Μέσα μαζικής ενημέρωσης :</c:v>
                </c:pt>
                <c:pt idx="4">
                  <c:v>Τοπικοί Φορείς (∆ήµαρχοι, Κοινοτάρχες κ.α.) :</c:v>
                </c:pt>
                <c:pt idx="5">
                  <c:v>Ερευνητές – Περιβαλλοντολόγοι :</c:v>
                </c:pt>
              </c:strCache>
            </c:strRef>
          </c:cat>
          <c:val>
            <c:numRef>
              <c:f>Φύλλο1!$G$97:$G$102</c:f>
              <c:numCache>
                <c:formatCode>General</c:formatCode>
                <c:ptCount val="6"/>
                <c:pt idx="0">
                  <c:v>12</c:v>
                </c:pt>
                <c:pt idx="1">
                  <c:v>3</c:v>
                </c:pt>
                <c:pt idx="2">
                  <c:v>2</c:v>
                </c:pt>
                <c:pt idx="3">
                  <c:v>8</c:v>
                </c:pt>
                <c:pt idx="4">
                  <c:v>6</c:v>
                </c:pt>
                <c:pt idx="5">
                  <c:v>6</c:v>
                </c:pt>
              </c:numCache>
            </c:numRef>
          </c:val>
        </c:ser>
        <c:ser>
          <c:idx val="2"/>
          <c:order val="2"/>
          <c:tx>
            <c:strRef>
              <c:f>Φύλλο1!$H$96</c:f>
              <c:strCache>
                <c:ptCount val="1"/>
                <c:pt idx="0">
                  <c:v>Καθόλου</c:v>
                </c:pt>
              </c:strCache>
            </c:strRef>
          </c:tx>
          <c:cat>
            <c:strRef>
              <c:f>Φύλλο1!$B$97:$E$102</c:f>
              <c:strCache>
                <c:ptCount val="6"/>
                <c:pt idx="0">
                  <c:v>Πολιτικοί :</c:v>
                </c:pt>
                <c:pt idx="1">
                  <c:v>Εμείς :</c:v>
                </c:pt>
                <c:pt idx="2">
                  <c:v>Βιομηχανία :</c:v>
                </c:pt>
                <c:pt idx="3">
                  <c:v>Μέσα μαζικής ενημέρωσης :</c:v>
                </c:pt>
                <c:pt idx="4">
                  <c:v>Τοπικοί Φορείς (∆ήµαρχοι, Κοινοτάρχες κ.α.) :</c:v>
                </c:pt>
                <c:pt idx="5">
                  <c:v>Ερευνητές – Περιβαλλοντολόγοι :</c:v>
                </c:pt>
              </c:strCache>
            </c:strRef>
          </c:cat>
          <c:val>
            <c:numRef>
              <c:f>Φύλλο1!$H$97:$H$102</c:f>
              <c:numCache>
                <c:formatCode>General</c:formatCode>
                <c:ptCount val="6"/>
                <c:pt idx="0">
                  <c:v>8</c:v>
                </c:pt>
                <c:pt idx="2">
                  <c:v>4</c:v>
                </c:pt>
                <c:pt idx="3">
                  <c:v>7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</c:ser>
        <c:gapWidth val="75"/>
        <c:overlap val="-25"/>
        <c:axId val="184915456"/>
        <c:axId val="184916992"/>
      </c:barChart>
      <c:catAx>
        <c:axId val="18491545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aseline="0"/>
            </a:pPr>
            <a:endParaRPr lang="el-GR"/>
          </a:p>
        </c:txPr>
        <c:crossAx val="184916992"/>
        <c:crosses val="autoZero"/>
        <c:auto val="1"/>
        <c:lblAlgn val="ctr"/>
        <c:lblOffset val="100"/>
      </c:catAx>
      <c:valAx>
        <c:axId val="18491699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184915456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aseline="0"/>
          </a:pPr>
          <a:endParaRPr lang="el-GR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n-US"/>
              <a:t>18.</a:t>
            </a:r>
            <a:r>
              <a:rPr lang="el-GR"/>
              <a:t>Χρησιμοποιείτε τους κάδους ανακύκλωσης που υπάρχουν στο σχολείο μας; </a:t>
            </a:r>
          </a:p>
        </c:rich>
      </c:tx>
      <c:layout/>
    </c:title>
    <c:plotArea>
      <c:layout/>
      <c:pieChart>
        <c:varyColors val="1"/>
        <c:ser>
          <c:idx val="0"/>
          <c:order val="0"/>
          <c:explosion val="25"/>
          <c:dLbls>
            <c:showPercent val="1"/>
          </c:dLbls>
          <c:cat>
            <c:strRef>
              <c:f>Φύλλο1!$B$110:$B$111</c:f>
              <c:strCache>
                <c:ptCount val="2"/>
                <c:pt idx="0">
                  <c:v>Ναι</c:v>
                </c:pt>
                <c:pt idx="1">
                  <c:v>Όχι</c:v>
                </c:pt>
              </c:strCache>
            </c:strRef>
          </c:cat>
          <c:val>
            <c:numRef>
              <c:f>Φύλλο1!$C$110:$C$111</c:f>
              <c:numCache>
                <c:formatCode>General</c:formatCode>
                <c:ptCount val="2"/>
                <c:pt idx="0">
                  <c:v>17</c:v>
                </c:pt>
                <c:pt idx="1">
                  <c:v>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  <c:txPr>
        <a:bodyPr/>
        <a:lstStyle/>
        <a:p>
          <a:pPr>
            <a:defRPr sz="1400" baseline="0"/>
          </a:pPr>
          <a:endParaRPr lang="el-GR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/>
              <a:t>1. Πόσο ενημερωμένος/η είσαι για θέματα ανακύκλωσης; </a:t>
            </a:r>
          </a:p>
        </c:rich>
      </c:tx>
      <c:layout/>
    </c:title>
    <c:plotArea>
      <c:layout/>
      <c:pieChart>
        <c:varyColors val="1"/>
        <c:ser>
          <c:idx val="1"/>
          <c:order val="1"/>
          <c:dLbls>
            <c:showPercent val="1"/>
          </c:dLbls>
          <c:cat>
            <c:strRef>
              <c:f>Φύλλο1!$B$7:$B$9</c:f>
              <c:strCache>
                <c:ptCount val="3"/>
                <c:pt idx="0">
                  <c:v>Λίγο</c:v>
                </c:pt>
                <c:pt idx="1">
                  <c:v>Πολύ</c:v>
                </c:pt>
                <c:pt idx="2">
                  <c:v>Καθόλου</c:v>
                </c:pt>
              </c:strCache>
            </c:strRef>
          </c:cat>
          <c:val>
            <c:numRef>
              <c:f>Φύλλο1!$C$7:$C$9</c:f>
              <c:numCache>
                <c:formatCode>General</c:formatCode>
                <c:ptCount val="3"/>
                <c:pt idx="0">
                  <c:v>7</c:v>
                </c:pt>
                <c:pt idx="1">
                  <c:v>12</c:v>
                </c:pt>
                <c:pt idx="2">
                  <c:v>2</c:v>
                </c:pt>
              </c:numCache>
            </c:numRef>
          </c:val>
        </c:ser>
        <c:ser>
          <c:idx val="0"/>
          <c:order val="0"/>
          <c:dLbls>
            <c:showPercent val="1"/>
          </c:dLbls>
          <c:cat>
            <c:strRef>
              <c:f>Φύλλο1!$B$7:$B$9</c:f>
              <c:strCache>
                <c:ptCount val="3"/>
                <c:pt idx="0">
                  <c:v>Λίγο</c:v>
                </c:pt>
                <c:pt idx="1">
                  <c:v>Πολύ</c:v>
                </c:pt>
                <c:pt idx="2">
                  <c:v>Καθόλου</c:v>
                </c:pt>
              </c:strCache>
            </c:strRef>
          </c:cat>
          <c:val>
            <c:numRef>
              <c:f>Φύλλο1!$C$7:$C$9</c:f>
              <c:numCache>
                <c:formatCode>General</c:formatCode>
                <c:ptCount val="3"/>
                <c:pt idx="0">
                  <c:v>7</c:v>
                </c:pt>
                <c:pt idx="1">
                  <c:v>12</c:v>
                </c:pt>
                <c:pt idx="2">
                  <c:v>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83330701509722727"/>
          <c:y val="0.45514392560002376"/>
          <c:w val="0.155793802341465"/>
          <c:h val="0.23492467608328477"/>
        </c:manualLayout>
      </c:layout>
      <c:txPr>
        <a:bodyPr/>
        <a:lstStyle/>
        <a:p>
          <a:pPr>
            <a:defRPr sz="1400" baseline="0"/>
          </a:pPr>
          <a:endParaRPr lang="el-GR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/>
              <a:t>2.</a:t>
            </a:r>
            <a:r>
              <a:rPr lang="el-GR" baseline="0"/>
              <a:t> </a:t>
            </a:r>
            <a:r>
              <a:rPr lang="el-GR"/>
              <a:t>Χωρίζετε στο σπίτι σας τα απορρίμματα σε ανακυκλώσιμα και μη πριν τα πετάξετε;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</c:dLbls>
          <c:cat>
            <c:strRef>
              <c:f>Φύλλο1!$B$12:$B$15</c:f>
              <c:strCache>
                <c:ptCount val="4"/>
                <c:pt idx="0">
                  <c:v>Ποτέ</c:v>
                </c:pt>
                <c:pt idx="1">
                  <c:v>Σπάνια</c:v>
                </c:pt>
                <c:pt idx="2">
                  <c:v>Συχνά</c:v>
                </c:pt>
                <c:pt idx="3">
                  <c:v>Πάντα</c:v>
                </c:pt>
              </c:strCache>
            </c:strRef>
          </c:cat>
          <c:val>
            <c:numRef>
              <c:f>Φύλλο1!$C$12:$C$15</c:f>
              <c:numCache>
                <c:formatCode>General</c:formatCode>
                <c:ptCount val="4"/>
                <c:pt idx="0">
                  <c:v>4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400" baseline="0"/>
          </a:pPr>
          <a:endParaRPr lang="el-GR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/>
              <a:t>3. Κάνετε την απαραίτητη προεργασία πριν πετάξετε τις συσκευασίες στον κάδο ανακύκλωσης;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</c:dLbls>
          <c:cat>
            <c:strRef>
              <c:f>Φύλλο1!$B$18:$B$20</c:f>
              <c:strCache>
                <c:ptCount val="3"/>
                <c:pt idx="0">
                  <c:v>Ναι </c:v>
                </c:pt>
                <c:pt idx="1">
                  <c:v>Οχι </c:v>
                </c:pt>
                <c:pt idx="2">
                  <c:v>Δεν ξέρω τι προεργασία χρειάζεται </c:v>
                </c:pt>
              </c:strCache>
            </c:strRef>
          </c:cat>
          <c:val>
            <c:numRef>
              <c:f>Φύλλο1!$C$18:$C$20</c:f>
              <c:numCache>
                <c:formatCode>General</c:formatCode>
                <c:ptCount val="3"/>
                <c:pt idx="0">
                  <c:v>12</c:v>
                </c:pt>
                <c:pt idx="1">
                  <c:v>5</c:v>
                </c:pt>
                <c:pt idx="2">
                  <c:v>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400" baseline="0"/>
          </a:pPr>
          <a:endParaRPr lang="el-GR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/>
              <a:t>4. Ποια από τα παρακάτω υλικά μπορούν να συλλεχθούν και να ανακυκλωθούν ; 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</c:dLbls>
          <c:cat>
            <c:strRef>
              <c:f>Φύλλο1!$B$23:$B$28</c:f>
              <c:strCache>
                <c:ptCount val="6"/>
                <c:pt idx="0">
                  <c:v>Χαρτί</c:v>
                </c:pt>
                <c:pt idx="1">
                  <c:v>Γυαλί</c:v>
                </c:pt>
                <c:pt idx="2">
                  <c:v>Αλουμίνιο</c:v>
                </c:pt>
                <c:pt idx="3">
                  <c:v>Μπαταρίες</c:v>
                </c:pt>
                <c:pt idx="4">
                  <c:v>Πλαστικό </c:v>
                </c:pt>
                <c:pt idx="5">
                  <c:v>Ηλεκτρικές συσκευές</c:v>
                </c:pt>
              </c:strCache>
            </c:strRef>
          </c:cat>
          <c:val>
            <c:numRef>
              <c:f>Φύλλο1!$C$23:$C$28</c:f>
              <c:numCache>
                <c:formatCode>General</c:formatCode>
                <c:ptCount val="6"/>
                <c:pt idx="0">
                  <c:v>18</c:v>
                </c:pt>
                <c:pt idx="1">
                  <c:v>19</c:v>
                </c:pt>
                <c:pt idx="2">
                  <c:v>16</c:v>
                </c:pt>
                <c:pt idx="3">
                  <c:v>9</c:v>
                </c:pt>
                <c:pt idx="4">
                  <c:v>19</c:v>
                </c:pt>
                <c:pt idx="5">
                  <c:v>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400" baseline="0"/>
          </a:pPr>
          <a:endParaRPr lang="el-GR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l-GR"/>
  <c:chart>
    <c:title>
      <c:tx>
        <c:rich>
          <a:bodyPr/>
          <a:lstStyle/>
          <a:p>
            <a:pPr>
              <a:defRPr/>
            </a:pPr>
            <a:r>
              <a:rPr lang="el-GR"/>
              <a:t>5. Αποφεύγετε τις πλαστικές συσκευασίες όταν αγοράζετε κάτι; 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</c:dLbls>
          <c:cat>
            <c:strRef>
              <c:f>Φύλλο1!$B$31:$B$35</c:f>
              <c:strCache>
                <c:ptCount val="5"/>
                <c:pt idx="0">
                  <c:v>Ποτέ </c:v>
                </c:pt>
                <c:pt idx="1">
                  <c:v>Σπάνια </c:v>
                </c:pt>
                <c:pt idx="2">
                  <c:v>Συχνά</c:v>
                </c:pt>
                <c:pt idx="3">
                  <c:v>Πάντα</c:v>
                </c:pt>
                <c:pt idx="4">
                  <c:v>∆εν προσέχω τη συσκευασία </c:v>
                </c:pt>
              </c:strCache>
            </c:strRef>
          </c:cat>
          <c:val>
            <c:numRef>
              <c:f>Φύλλο1!$C$31:$C$35</c:f>
              <c:numCache>
                <c:formatCode>General</c:formatCode>
                <c:ptCount val="5"/>
                <c:pt idx="0">
                  <c:v>8</c:v>
                </c:pt>
                <c:pt idx="1">
                  <c:v>4</c:v>
                </c:pt>
                <c:pt idx="2">
                  <c:v>5</c:v>
                </c:pt>
                <c:pt idx="3">
                  <c:v>1</c:v>
                </c:pt>
                <c:pt idx="4">
                  <c:v>3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400" baseline="0"/>
          </a:pPr>
          <a:endParaRPr lang="el-GR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/>
              <a:t>6. Χρησιμοποιείτε ξανά συσκευασίες προϊόντων; </a:t>
            </a:r>
          </a:p>
        </c:rich>
      </c:tx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</c:dLbls>
          <c:cat>
            <c:strRef>
              <c:f>Φύλλο1!$B$38:$B$41</c:f>
              <c:strCache>
                <c:ptCount val="4"/>
                <c:pt idx="0">
                  <c:v>Ποτέ </c:v>
                </c:pt>
                <c:pt idx="1">
                  <c:v>Σπάνια</c:v>
                </c:pt>
                <c:pt idx="2">
                  <c:v>Συχνά </c:v>
                </c:pt>
                <c:pt idx="3">
                  <c:v>Πάντα ⁮</c:v>
                </c:pt>
              </c:strCache>
            </c:strRef>
          </c:cat>
          <c:val>
            <c:numRef>
              <c:f>Φύλλο1!$C$38:$C$41</c:f>
              <c:numCache>
                <c:formatCode>General</c:formatCode>
                <c:ptCount val="4"/>
                <c:pt idx="0">
                  <c:v>4</c:v>
                </c:pt>
                <c:pt idx="1">
                  <c:v>7</c:v>
                </c:pt>
                <c:pt idx="2">
                  <c:v>6</c:v>
                </c:pt>
                <c:pt idx="3">
                  <c:v>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txPr>
        <a:bodyPr/>
        <a:lstStyle/>
        <a:p>
          <a:pPr>
            <a:defRPr sz="1400" baseline="0"/>
          </a:pPr>
          <a:endParaRPr lang="el-GR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/>
              <a:t>7. Χρησιμοποιείτε στο σπίτι σας επαναφορτιζόμενες μπαταρίες;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</c:dLbls>
          <c:cat>
            <c:strRef>
              <c:f>Φύλλο1!$B$44:$B$45</c:f>
              <c:strCache>
                <c:ptCount val="2"/>
                <c:pt idx="0">
                  <c:v>Ναι </c:v>
                </c:pt>
                <c:pt idx="1">
                  <c:v> Όχι </c:v>
                </c:pt>
              </c:strCache>
            </c:strRef>
          </c:cat>
          <c:val>
            <c:numRef>
              <c:f>Φύλλο1!$C$44:$C$45</c:f>
              <c:numCache>
                <c:formatCode>General</c:formatCode>
                <c:ptCount val="2"/>
                <c:pt idx="0">
                  <c:v>12</c:v>
                </c:pt>
                <c:pt idx="1">
                  <c:v>9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400" baseline="0"/>
          </a:pPr>
          <a:endParaRPr lang="el-GR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l-GR"/>
  <c:chart>
    <c:title>
      <c:tx>
        <c:rich>
          <a:bodyPr/>
          <a:lstStyle/>
          <a:p>
            <a:pPr>
              <a:defRPr/>
            </a:pPr>
            <a:r>
              <a:rPr lang="el-GR"/>
              <a:t>8. Χρησιμοποιείτε στο σπίτι σας πλαστικά υλικά μιας χρήσης (πιατάκια, ποτηράκια, πιρούνια κ.α.) ;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</c:dLbls>
          <c:cat>
            <c:strRef>
              <c:f>Φύλλο1!$B$48:$B$50</c:f>
              <c:strCache>
                <c:ptCount val="3"/>
                <c:pt idx="0">
                  <c:v>Ποτέ </c:v>
                </c:pt>
                <c:pt idx="1">
                  <c:v>Σπάνια</c:v>
                </c:pt>
                <c:pt idx="2">
                  <c:v>Συχνά </c:v>
                </c:pt>
              </c:strCache>
            </c:strRef>
          </c:cat>
          <c:val>
            <c:numRef>
              <c:f>Φύλλο1!$C$48:$C$50</c:f>
              <c:numCache>
                <c:formatCode>General</c:formatCode>
                <c:ptCount val="3"/>
                <c:pt idx="0">
                  <c:v>8</c:v>
                </c:pt>
                <c:pt idx="1">
                  <c:v>11</c:v>
                </c:pt>
                <c:pt idx="2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400" baseline="0"/>
          </a:pPr>
          <a:endParaRPr lang="el-GR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34FC0-05FE-4A66-9D05-8AE462CF7607}" type="datetimeFigureOut">
              <a:rPr lang="el-GR" smtClean="0"/>
              <a:pPr/>
              <a:t>7/5/2017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E4D1F-6252-4308-8A0D-436AD4DA5D8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F783-A87E-44F6-8564-EE2F2811BB5A}" type="datetimeFigureOut">
              <a:rPr lang="el-GR" smtClean="0"/>
              <a:pPr/>
              <a:t>7/5/2017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DA4F-9116-434B-AB8C-3EB8D5899B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F783-A87E-44F6-8564-EE2F2811BB5A}" type="datetimeFigureOut">
              <a:rPr lang="el-GR" smtClean="0"/>
              <a:pPr/>
              <a:t>7/5/2017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DA4F-9116-434B-AB8C-3EB8D5899B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F783-A87E-44F6-8564-EE2F2811BB5A}" type="datetimeFigureOut">
              <a:rPr lang="el-GR" smtClean="0"/>
              <a:pPr/>
              <a:t>7/5/2017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DA4F-9116-434B-AB8C-3EB8D5899B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F783-A87E-44F6-8564-EE2F2811BB5A}" type="datetimeFigureOut">
              <a:rPr lang="el-GR" smtClean="0"/>
              <a:pPr/>
              <a:t>7/5/2017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DA4F-9116-434B-AB8C-3EB8D5899B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F783-A87E-44F6-8564-EE2F2811BB5A}" type="datetimeFigureOut">
              <a:rPr lang="el-GR" smtClean="0"/>
              <a:pPr/>
              <a:t>7/5/2017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DA4F-9116-434B-AB8C-3EB8D5899B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F783-A87E-44F6-8564-EE2F2811BB5A}" type="datetimeFigureOut">
              <a:rPr lang="el-GR" smtClean="0"/>
              <a:pPr/>
              <a:t>7/5/2017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DA4F-9116-434B-AB8C-3EB8D5899B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F783-A87E-44F6-8564-EE2F2811BB5A}" type="datetimeFigureOut">
              <a:rPr lang="el-GR" smtClean="0"/>
              <a:pPr/>
              <a:t>7/5/2017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DA4F-9116-434B-AB8C-3EB8D5899B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F783-A87E-44F6-8564-EE2F2811BB5A}" type="datetimeFigureOut">
              <a:rPr lang="el-GR" smtClean="0"/>
              <a:pPr/>
              <a:t>7/5/2017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DA4F-9116-434B-AB8C-3EB8D5899B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F783-A87E-44F6-8564-EE2F2811BB5A}" type="datetimeFigureOut">
              <a:rPr lang="el-GR" smtClean="0"/>
              <a:pPr/>
              <a:t>7/5/2017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DA4F-9116-434B-AB8C-3EB8D5899B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F783-A87E-44F6-8564-EE2F2811BB5A}" type="datetimeFigureOut">
              <a:rPr lang="el-GR" smtClean="0"/>
              <a:pPr/>
              <a:t>7/5/2017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DA4F-9116-434B-AB8C-3EB8D5899B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6F783-A87E-44F6-8564-EE2F2811BB5A}" type="datetimeFigureOut">
              <a:rPr lang="el-GR" smtClean="0"/>
              <a:pPr/>
              <a:t>7/5/2017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0DA4F-9116-434B-AB8C-3EB8D5899BE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6F783-A87E-44F6-8564-EE2F2811BB5A}" type="datetimeFigureOut">
              <a:rPr lang="el-GR" smtClean="0"/>
              <a:pPr/>
              <a:t>7/5/2017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0DA4F-9116-434B-AB8C-3EB8D5899BE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 - Γράφημα"/>
          <p:cNvGraphicFramePr/>
          <p:nvPr/>
        </p:nvGraphicFramePr>
        <p:xfrm>
          <a:off x="714348" y="428604"/>
          <a:ext cx="7858180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3 - Γράφημα"/>
          <p:cNvGraphicFramePr/>
          <p:nvPr/>
        </p:nvGraphicFramePr>
        <p:xfrm>
          <a:off x="571472" y="428604"/>
          <a:ext cx="8072493" cy="5929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7 - Γράφημα"/>
          <p:cNvGraphicFramePr/>
          <p:nvPr/>
        </p:nvGraphicFramePr>
        <p:xfrm>
          <a:off x="500034" y="357166"/>
          <a:ext cx="8286808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4 - Γράφημα"/>
          <p:cNvGraphicFramePr/>
          <p:nvPr/>
        </p:nvGraphicFramePr>
        <p:xfrm>
          <a:off x="428596" y="428604"/>
          <a:ext cx="8286808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2 - Γράφημα"/>
          <p:cNvGraphicFramePr/>
          <p:nvPr/>
        </p:nvGraphicFramePr>
        <p:xfrm>
          <a:off x="428597" y="357166"/>
          <a:ext cx="8358246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2 - Γράφημα"/>
          <p:cNvGraphicFramePr/>
          <p:nvPr/>
        </p:nvGraphicFramePr>
        <p:xfrm>
          <a:off x="428596" y="285728"/>
          <a:ext cx="8429684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3 - Γράφημα"/>
          <p:cNvGraphicFramePr/>
          <p:nvPr/>
        </p:nvGraphicFramePr>
        <p:xfrm>
          <a:off x="357158" y="357166"/>
          <a:ext cx="8358246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Γράφημα"/>
          <p:cNvGraphicFramePr/>
          <p:nvPr/>
        </p:nvGraphicFramePr>
        <p:xfrm>
          <a:off x="428596" y="357166"/>
          <a:ext cx="8286808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5 - Γράφημα"/>
          <p:cNvGraphicFramePr/>
          <p:nvPr/>
        </p:nvGraphicFramePr>
        <p:xfrm>
          <a:off x="357158" y="285728"/>
          <a:ext cx="8358246" cy="6215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6 - Γράφημα"/>
          <p:cNvGraphicFramePr/>
          <p:nvPr/>
        </p:nvGraphicFramePr>
        <p:xfrm>
          <a:off x="428596" y="285728"/>
          <a:ext cx="8358246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7 - Γράφημα"/>
          <p:cNvGraphicFramePr/>
          <p:nvPr/>
        </p:nvGraphicFramePr>
        <p:xfrm>
          <a:off x="428596" y="428604"/>
          <a:ext cx="8358246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8 - Γράφημα"/>
          <p:cNvGraphicFramePr/>
          <p:nvPr/>
        </p:nvGraphicFramePr>
        <p:xfrm>
          <a:off x="428596" y="357166"/>
          <a:ext cx="8286808" cy="628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9 - Γράφημα"/>
          <p:cNvGraphicFramePr/>
          <p:nvPr/>
        </p:nvGraphicFramePr>
        <p:xfrm>
          <a:off x="428596" y="357166"/>
          <a:ext cx="8286808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165</Words>
  <Application>Microsoft Office PowerPoint</Application>
  <PresentationFormat>Προβολή στην οθόνη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γεομα</dc:creator>
  <cp:lastModifiedBy>γεομα</cp:lastModifiedBy>
  <cp:revision>13</cp:revision>
  <dcterms:created xsi:type="dcterms:W3CDTF">2017-05-06T19:55:41Z</dcterms:created>
  <dcterms:modified xsi:type="dcterms:W3CDTF">2017-05-07T07:13:00Z</dcterms:modified>
</cp:coreProperties>
</file>