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16A8-9283-4D44-8BD2-5618C3BCC919}" type="datetimeFigureOut">
              <a:rPr lang="el-GR" smtClean="0"/>
              <a:t>6/5/2017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9511-D4C6-4577-BC05-53CE24A313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16A8-9283-4D44-8BD2-5618C3BCC919}" type="datetimeFigureOut">
              <a:rPr lang="el-GR" smtClean="0"/>
              <a:t>6/5/2017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9511-D4C6-4577-BC05-53CE24A313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16A8-9283-4D44-8BD2-5618C3BCC919}" type="datetimeFigureOut">
              <a:rPr lang="el-GR" smtClean="0"/>
              <a:t>6/5/2017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9511-D4C6-4577-BC05-53CE24A313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16A8-9283-4D44-8BD2-5618C3BCC919}" type="datetimeFigureOut">
              <a:rPr lang="el-GR" smtClean="0"/>
              <a:t>6/5/2017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9511-D4C6-4577-BC05-53CE24A313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16A8-9283-4D44-8BD2-5618C3BCC919}" type="datetimeFigureOut">
              <a:rPr lang="el-GR" smtClean="0"/>
              <a:t>6/5/2017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9511-D4C6-4577-BC05-53CE24A313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16A8-9283-4D44-8BD2-5618C3BCC919}" type="datetimeFigureOut">
              <a:rPr lang="el-GR" smtClean="0"/>
              <a:t>6/5/2017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9511-D4C6-4577-BC05-53CE24A313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16A8-9283-4D44-8BD2-5618C3BCC919}" type="datetimeFigureOut">
              <a:rPr lang="el-GR" smtClean="0"/>
              <a:t>6/5/2017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9511-D4C6-4577-BC05-53CE24A313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16A8-9283-4D44-8BD2-5618C3BCC919}" type="datetimeFigureOut">
              <a:rPr lang="el-GR" smtClean="0"/>
              <a:t>6/5/2017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9511-D4C6-4577-BC05-53CE24A313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16A8-9283-4D44-8BD2-5618C3BCC919}" type="datetimeFigureOut">
              <a:rPr lang="el-GR" smtClean="0"/>
              <a:t>6/5/2017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9511-D4C6-4577-BC05-53CE24A313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16A8-9283-4D44-8BD2-5618C3BCC919}" type="datetimeFigureOut">
              <a:rPr lang="el-GR" smtClean="0"/>
              <a:t>6/5/2017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9511-D4C6-4577-BC05-53CE24A313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16A8-9283-4D44-8BD2-5618C3BCC919}" type="datetimeFigureOut">
              <a:rPr lang="el-GR" smtClean="0"/>
              <a:t>6/5/2017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9511-D4C6-4577-BC05-53CE24A313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716A8-9283-4D44-8BD2-5618C3BCC919}" type="datetimeFigureOut">
              <a:rPr lang="el-GR" smtClean="0"/>
              <a:t>6/5/2017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99511-D4C6-4577-BC05-53CE24A3134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357290" y="428604"/>
            <a:ext cx="67866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>
                <a:solidFill>
                  <a:schemeClr val="bg1"/>
                </a:solidFill>
              </a:rPr>
              <a:t>Σύμβολα ανακύκλωσης</a:t>
            </a:r>
          </a:p>
          <a:p>
            <a:pPr algn="ctr"/>
            <a:r>
              <a:rPr lang="el-GR" sz="4400" b="1" dirty="0" smtClean="0">
                <a:solidFill>
                  <a:schemeClr val="bg1"/>
                </a:solidFill>
              </a:rPr>
              <a:t>και επεξήγηση</a:t>
            </a:r>
            <a:endParaRPr lang="el-GR" sz="4400" b="1" dirty="0">
              <a:solidFill>
                <a:schemeClr val="bg1"/>
              </a:solidFill>
            </a:endParaRPr>
          </a:p>
        </p:txBody>
      </p:sp>
      <p:pic>
        <p:nvPicPr>
          <p:cNvPr id="10246" name="Picture 6" descr="Αποτέλεσμα εικόνας για ανακύκλωση, 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85992"/>
            <a:ext cx="3743325" cy="3743325"/>
          </a:xfrm>
          <a:prstGeom prst="rect">
            <a:avLst/>
          </a:prstGeom>
          <a:noFill/>
        </p:spPr>
      </p:pic>
      <p:pic>
        <p:nvPicPr>
          <p:cNvPr id="10248" name="Picture 8" descr="Αποτέλεσμα εικόνας για ανακύκλωση, 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214554"/>
            <a:ext cx="3786214" cy="3786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green d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1143008" cy="1143008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1928794" y="357166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Green Dot. </a:t>
            </a:r>
            <a:r>
              <a:rPr lang="el-GR" sz="2400" b="1" dirty="0" smtClean="0">
                <a:solidFill>
                  <a:schemeClr val="bg1"/>
                </a:solidFill>
              </a:rPr>
              <a:t>Η συσκευασία δεν είναι απαραίτητα ανακυκλώσιμη. Υποδεικνύει ότι ο παραγωγός συμμετέχει σε πρόγραμμα εναλλακτικής διαχείρισης. </a:t>
            </a:r>
            <a:endParaRPr lang="el-GR" sz="2400" b="1" dirty="0">
              <a:solidFill>
                <a:schemeClr val="bg1"/>
              </a:solidFill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285720" y="1857364"/>
            <a:ext cx="86439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Αποτέλεσμα εικόνας για green dot ανακυκλωση 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285992"/>
            <a:ext cx="1424034" cy="1378437"/>
          </a:xfrm>
          <a:prstGeom prst="rect">
            <a:avLst/>
          </a:prstGeom>
          <a:noFill/>
        </p:spPr>
      </p:pic>
      <p:sp>
        <p:nvSpPr>
          <p:cNvPr id="10" name="9 - TextBox"/>
          <p:cNvSpPr txBox="1"/>
          <p:nvPr/>
        </p:nvSpPr>
        <p:spPr>
          <a:xfrm>
            <a:off x="2000232" y="2143116"/>
            <a:ext cx="6715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Το σύμβολο αυτό αναγράφεται στα προϊόντα που είναι κατάλληλα για ανακύκλωση χωρίς να σημαίνει ότι η συσκευασία έχει φτιαχτεί από ανακυκλώσιμα υλικά.</a:t>
            </a:r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357158" y="3857628"/>
            <a:ext cx="86439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6" name="Picture 12" descr="Αποτέλεσμα εικόνας για pet plasti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357694"/>
            <a:ext cx="1785950" cy="1785950"/>
          </a:xfrm>
          <a:prstGeom prst="rect">
            <a:avLst/>
          </a:prstGeom>
          <a:noFill/>
        </p:spPr>
      </p:pic>
      <p:sp>
        <p:nvSpPr>
          <p:cNvPr id="13" name="12 - TextBox"/>
          <p:cNvSpPr txBox="1"/>
          <p:nvPr/>
        </p:nvSpPr>
        <p:spPr>
          <a:xfrm>
            <a:off x="2071670" y="4276090"/>
            <a:ext cx="6858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Το σύμβολο αυτό αναφέρεται στον τύπο του πλαστικού που ανακυκλώνεται. Τα μπουκάλια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PET </a:t>
            </a:r>
            <a:r>
              <a:rPr lang="el-GR" sz="2400" b="1" dirty="0" smtClean="0">
                <a:solidFill>
                  <a:schemeClr val="bg1"/>
                </a:solidFill>
              </a:rPr>
              <a:t>ή πολυαιθυλενίου χρησιμοποιούνται για συσκευασία νερού, αναψυκτικών και ανακυκλώνονται εύκολα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1928794" y="285728"/>
            <a:ext cx="7072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Σύμβολο υψηλής περιεκτικότητας πολυαιθυλενίου. Συναντάται σε συσκευασίες καθαριστικών, σακούλες απορριμμάτων , χυμούς και σημαίνει ότι το πλαστικό ανακυκλώνεται. </a:t>
            </a:r>
            <a:endParaRPr lang="el-GR" sz="2400" b="1" dirty="0">
              <a:solidFill>
                <a:schemeClr val="bg1"/>
              </a:solidFill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285720" y="2070090"/>
            <a:ext cx="86439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1928794" y="2430844"/>
            <a:ext cx="7143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bg1"/>
                </a:solidFill>
              </a:rPr>
              <a:t>Πολυβινυλοχλωρίδιο</a:t>
            </a:r>
            <a:r>
              <a:rPr lang="el-GR" sz="2400" b="1" dirty="0" smtClean="0">
                <a:solidFill>
                  <a:schemeClr val="bg1"/>
                </a:solidFill>
              </a:rPr>
              <a:t>. Αντικαθίσταται από το </a:t>
            </a:r>
            <a:r>
              <a:rPr lang="en-US" sz="2400" b="1" dirty="0" smtClean="0">
                <a:solidFill>
                  <a:schemeClr val="bg1"/>
                </a:solidFill>
              </a:rPr>
              <a:t>PET </a:t>
            </a:r>
            <a:r>
              <a:rPr lang="el-GR" sz="2400" b="1" dirty="0" smtClean="0">
                <a:solidFill>
                  <a:schemeClr val="bg1"/>
                </a:solidFill>
              </a:rPr>
              <a:t>στη βιομηχανία τροφίμων. Χρησιμοποιείται  σε καλώδια και σωληνώσεις. Ανακυκλώνεται δύσκολα . Η καύση του απελευθερώνει τοξικές ουσίες.</a:t>
            </a:r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357158" y="4356106"/>
            <a:ext cx="86439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62" name="Picture 2" descr="Αποτέλεσμα εικόνας για hd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07203"/>
            <a:ext cx="1285884" cy="1550161"/>
          </a:xfrm>
          <a:prstGeom prst="rect">
            <a:avLst/>
          </a:prstGeom>
          <a:noFill/>
        </p:spPr>
      </p:pic>
      <p:pic>
        <p:nvPicPr>
          <p:cNvPr id="40964" name="Picture 4" descr="Αποτέλεσμα εικόνας για pvc symbo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595970"/>
            <a:ext cx="1143008" cy="1475972"/>
          </a:xfrm>
          <a:prstGeom prst="rect">
            <a:avLst/>
          </a:prstGeom>
          <a:noFill/>
        </p:spPr>
      </p:pic>
      <p:pic>
        <p:nvPicPr>
          <p:cNvPr id="12" name="Picture 10" descr="File:Symbol Resin Code 4 LDPE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635971"/>
            <a:ext cx="1428760" cy="1721987"/>
          </a:xfrm>
          <a:prstGeom prst="rect">
            <a:avLst/>
          </a:prstGeom>
          <a:noFill/>
        </p:spPr>
      </p:pic>
      <p:sp>
        <p:nvSpPr>
          <p:cNvPr id="14" name="13 - TextBox"/>
          <p:cNvSpPr txBox="1"/>
          <p:nvPr/>
        </p:nvSpPr>
        <p:spPr>
          <a:xfrm>
            <a:off x="1928794" y="4871877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Σύμβολο πλαστικού χαμηλής περιεκτικότητας πολυαιθυλενίου. Συναντάται σε σακούλες τροφίμων, σούπερ </a:t>
            </a:r>
            <a:r>
              <a:rPr lang="el-GR" sz="2400" b="1" dirty="0" err="1" smtClean="0">
                <a:solidFill>
                  <a:schemeClr val="bg1"/>
                </a:solidFill>
              </a:rPr>
              <a:t>μαρκετ</a:t>
            </a:r>
            <a:r>
              <a:rPr lang="el-GR" sz="2400" b="1" dirty="0" smtClean="0">
                <a:solidFill>
                  <a:schemeClr val="bg1"/>
                </a:solidFill>
              </a:rPr>
              <a:t> και καταστημάτων .</a:t>
            </a:r>
            <a:endParaRPr lang="el-G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- Ευθεία γραμμή σύνδεσης"/>
          <p:cNvCxnSpPr/>
          <p:nvPr/>
        </p:nvCxnSpPr>
        <p:spPr>
          <a:xfrm>
            <a:off x="285720" y="2141528"/>
            <a:ext cx="86439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2000232" y="571480"/>
            <a:ext cx="7143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Πολυπροπυλένιο. Υλικό που συναντάται σε πώματα μπουκαλιών, μπουκάλια σαλτσών και ιατρικά σιρόπια. Το πολυπροπυλένιο ανακυκλώνεται. </a:t>
            </a:r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357158" y="4213230"/>
            <a:ext cx="86439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2071670" y="2514423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bg1"/>
                </a:solidFill>
              </a:rPr>
              <a:t>Πολυστυρένιο</a:t>
            </a:r>
            <a:r>
              <a:rPr lang="el-GR" sz="2400" b="1" dirty="0" smtClean="0">
                <a:solidFill>
                  <a:schemeClr val="bg1"/>
                </a:solidFill>
              </a:rPr>
              <a:t>. Υλικό που χρησιμοποιείται σε πλαστικά είδη μιας χρήσης (ποτήρια, πιάτα κλπ) , θήκες </a:t>
            </a:r>
            <a:r>
              <a:rPr lang="en-US" sz="2400" b="1" dirty="0" err="1" smtClean="0">
                <a:solidFill>
                  <a:schemeClr val="bg1"/>
                </a:solidFill>
              </a:rPr>
              <a:t>cd-dvd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l-GR" sz="2400" b="1" dirty="0" smtClean="0">
                <a:solidFill>
                  <a:schemeClr val="bg1"/>
                </a:solidFill>
              </a:rPr>
              <a:t>και ανακυκλώνεται. </a:t>
            </a:r>
          </a:p>
        </p:txBody>
      </p:sp>
      <p:sp>
        <p:nvSpPr>
          <p:cNvPr id="41986" name="AutoShape 2" descr="Αποτέλεσμα εικόνας για lpde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988" name="AutoShape 4" descr="Αποτέλεσμα εικόνας για lpde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990" name="AutoShape 6" descr="Αποτέλεσμα εικόνας για lpde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992" name="AutoShape 8" descr="Αποτέλεσμα εικόνας για lpde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41996" name="Picture 12" descr="Αποτέλεσμα εικόνας για pp symb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1500198" cy="1500198"/>
          </a:xfrm>
          <a:prstGeom prst="rect">
            <a:avLst/>
          </a:prstGeom>
          <a:noFill/>
        </p:spPr>
      </p:pic>
      <p:sp>
        <p:nvSpPr>
          <p:cNvPr id="41998" name="AutoShape 14" descr="Αποτέλεσμα εικόνας για ps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2000" name="AutoShape 16" descr="Αποτέλεσμα εικόνας για ps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42002" name="Picture 18" descr="File:Symbol Resin Code 06 PS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249233"/>
            <a:ext cx="1571604" cy="1894147"/>
          </a:xfrm>
          <a:prstGeom prst="rect">
            <a:avLst/>
          </a:prstGeom>
          <a:noFill/>
        </p:spPr>
      </p:pic>
      <p:sp>
        <p:nvSpPr>
          <p:cNvPr id="42004" name="AutoShape 20" descr="Αποτέλεσμα εικόνας για other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42006" name="Picture 22" descr="File:Symbol Resin Code 7 OTHER.sv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3" y="4535212"/>
            <a:ext cx="1571635" cy="1894184"/>
          </a:xfrm>
          <a:prstGeom prst="rect">
            <a:avLst/>
          </a:prstGeom>
          <a:noFill/>
        </p:spPr>
      </p:pic>
      <p:sp>
        <p:nvSpPr>
          <p:cNvPr id="21" name="20 - TextBox"/>
          <p:cNvSpPr txBox="1"/>
          <p:nvPr/>
        </p:nvSpPr>
        <p:spPr>
          <a:xfrm>
            <a:off x="2000232" y="4943315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Το σύμβολο αυτό αναφέρεται σε κατηγορία πλαστικών που χρησιμοποιούνται σε γυαλιά ηλίου, θήκες υπολογιστών και μεγάλες μπουκάλες νερού.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- Ευθεία γραμμή σύνδεσης"/>
          <p:cNvCxnSpPr/>
          <p:nvPr/>
        </p:nvCxnSpPr>
        <p:spPr>
          <a:xfrm>
            <a:off x="285720" y="2141528"/>
            <a:ext cx="86439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2000232" y="571480"/>
            <a:ext cx="7143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European </a:t>
            </a:r>
            <a:r>
              <a:rPr lang="en-US" sz="2400" b="1" dirty="0" err="1" smtClean="0">
                <a:solidFill>
                  <a:schemeClr val="bg1"/>
                </a:solidFill>
              </a:rPr>
              <a:t>Ecolabel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  <a:r>
              <a:rPr lang="el-GR" sz="2400" b="1" dirty="0" smtClean="0">
                <a:solidFill>
                  <a:schemeClr val="bg1"/>
                </a:solidFill>
              </a:rPr>
              <a:t>Σύμβολο που αποδεικνύει πως το προϊόν έχει κατασκευαστεί με φιλικές προς το περιβάλλον μεθόδους. </a:t>
            </a:r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357158" y="4213230"/>
            <a:ext cx="86439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2071670" y="2514423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Το σύμβολο αυτό υπάρχει σε γυάλινες συσκευασίες (βάζα, μπουκάλια κλπ ) και προτρέπει στην ανακύκλωση τους. </a:t>
            </a:r>
          </a:p>
        </p:txBody>
      </p:sp>
      <p:sp>
        <p:nvSpPr>
          <p:cNvPr id="41986" name="AutoShape 2" descr="Αποτέλεσμα εικόνας για lpde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988" name="AutoShape 4" descr="Αποτέλεσμα εικόνας για lpde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990" name="AutoShape 6" descr="Αποτέλεσμα εικόνας για lpde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992" name="AutoShape 8" descr="Αποτέλεσμα εικόνας για lpde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998" name="AutoShape 14" descr="Αποτέλεσμα εικόνας για ps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2000" name="AutoShape 16" descr="Αποτέλεσμα εικόνας για ps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2004" name="AutoShape 20" descr="Αποτέλεσμα εικόνας για other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43010" name="Picture 2" descr="Σχετική 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1357322" cy="1731159"/>
          </a:xfrm>
          <a:prstGeom prst="rect">
            <a:avLst/>
          </a:prstGeom>
          <a:noFill/>
        </p:spPr>
      </p:pic>
      <p:pic>
        <p:nvPicPr>
          <p:cNvPr id="43012" name="Picture 4" descr="Σχετική εικόν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357430"/>
            <a:ext cx="1630343" cy="1630343"/>
          </a:xfrm>
          <a:prstGeom prst="rect">
            <a:avLst/>
          </a:prstGeom>
          <a:noFill/>
        </p:spPr>
      </p:pic>
      <p:pic>
        <p:nvPicPr>
          <p:cNvPr id="43014" name="Picture 6" descr="Σχετική εικόνα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714884"/>
            <a:ext cx="1500198" cy="1500199"/>
          </a:xfrm>
          <a:prstGeom prst="rect">
            <a:avLst/>
          </a:prstGeom>
          <a:noFill/>
        </p:spPr>
      </p:pic>
      <p:sp>
        <p:nvSpPr>
          <p:cNvPr id="20" name="19 - TextBox"/>
          <p:cNvSpPr txBox="1"/>
          <p:nvPr/>
        </p:nvSpPr>
        <p:spPr>
          <a:xfrm>
            <a:off x="2143108" y="4857760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Όταν υπάρχει το σύμβολο αυτό σε κάποιο </a:t>
            </a:r>
            <a:r>
              <a:rPr lang="el-GR" sz="2400" b="1" dirty="0" err="1" smtClean="0">
                <a:solidFill>
                  <a:schemeClr val="bg1"/>
                </a:solidFill>
              </a:rPr>
              <a:t>προιόν</a:t>
            </a:r>
            <a:r>
              <a:rPr lang="el-GR" sz="2400" b="1" dirty="0" smtClean="0">
                <a:solidFill>
                  <a:schemeClr val="bg1"/>
                </a:solidFill>
              </a:rPr>
              <a:t>, σημαίνει ότι κατασκευάζεται από ανακυκλωμένο αλουμίνιο και μπορεί να ανακυκλωθεί ξανά.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- Ευθεία γραμμή σύνδεσης"/>
          <p:cNvCxnSpPr/>
          <p:nvPr/>
        </p:nvCxnSpPr>
        <p:spPr>
          <a:xfrm>
            <a:off x="285720" y="2141528"/>
            <a:ext cx="86439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2357422" y="571480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Το προϊόν με το εν λόγω σύμβολο είναι κατασκευασμένο από ανακυκλώσιμο ατσάλι</a:t>
            </a:r>
          </a:p>
          <a:p>
            <a:r>
              <a:rPr lang="el-GR" sz="2400" b="1" dirty="0" smtClean="0">
                <a:solidFill>
                  <a:schemeClr val="bg1"/>
                </a:solidFill>
              </a:rPr>
              <a:t>που μπορεί να ανακυκλωθεί και πάλι. </a:t>
            </a:r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357158" y="4213230"/>
            <a:ext cx="86439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2428860" y="2571744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Το σύμβολο αυτό συναντάται σε χαρτί ή προϊόντα ξύλου και σημαίνει ότι το ξύλο προέρχεται από δάση που διαχειρίζονται με βιώσιμο τρόπο. </a:t>
            </a:r>
          </a:p>
        </p:txBody>
      </p:sp>
      <p:sp>
        <p:nvSpPr>
          <p:cNvPr id="41986" name="AutoShape 2" descr="Αποτέλεσμα εικόνας για lpde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988" name="AutoShape 4" descr="Αποτέλεσμα εικόνας για lpde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990" name="AutoShape 6" descr="Αποτέλεσμα εικόνας για lpde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992" name="AutoShape 8" descr="Αποτέλεσμα εικόνας για lpde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998" name="AutoShape 14" descr="Αποτέλεσμα εικόνας για ps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2000" name="AutoShape 16" descr="Αποτέλεσμα εικόνας για ps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2004" name="AutoShape 20" descr="Αποτέλεσμα εικόνας για other symbol"/>
          <p:cNvSpPr>
            <a:spLocks noChangeAspect="1" noChangeArrowheads="1"/>
          </p:cNvSpPr>
          <p:nvPr/>
        </p:nvSpPr>
        <p:spPr bwMode="auto">
          <a:xfrm>
            <a:off x="155575" y="-1790700"/>
            <a:ext cx="3105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" name="19 - TextBox"/>
          <p:cNvSpPr txBox="1"/>
          <p:nvPr/>
        </p:nvSpPr>
        <p:spPr>
          <a:xfrm>
            <a:off x="2143108" y="4857760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Όταν υπάρχει το σύμβολο αυτό σε κάποιο κάδο, σημαίνει ότι συλλέγονται λάδια προς ανακύκλωση.</a:t>
            </a:r>
          </a:p>
        </p:txBody>
      </p:sp>
      <p:pic>
        <p:nvPicPr>
          <p:cNvPr id="44034" name="Picture 2" descr="Αποτέλεσμα εικόνας για recycle steel symb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642918"/>
            <a:ext cx="1928826" cy="908699"/>
          </a:xfrm>
          <a:prstGeom prst="rect">
            <a:avLst/>
          </a:prstGeom>
          <a:noFill/>
        </p:spPr>
      </p:pic>
      <p:pic>
        <p:nvPicPr>
          <p:cNvPr id="44036" name="Picture 4" descr="Αποτέλεσμα εικόνας για fsc symb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285992"/>
            <a:ext cx="1487467" cy="1782239"/>
          </a:xfrm>
          <a:prstGeom prst="rect">
            <a:avLst/>
          </a:prstGeom>
          <a:noFill/>
        </p:spPr>
      </p:pic>
      <p:pic>
        <p:nvPicPr>
          <p:cNvPr id="44038" name="Picture 6" descr="Αποτέλεσμα εικόνας για ανακύκλωση λαδιού transpar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286256"/>
            <a:ext cx="1714480" cy="23559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313</Words>
  <Application>Microsoft Office PowerPoint</Application>
  <PresentationFormat>Προβολή στην οθόνη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γεομα</dc:creator>
  <cp:lastModifiedBy>γεομα</cp:lastModifiedBy>
  <cp:revision>1</cp:revision>
  <dcterms:created xsi:type="dcterms:W3CDTF">2017-05-06T18:50:31Z</dcterms:created>
  <dcterms:modified xsi:type="dcterms:W3CDTF">2017-05-06T18:56:42Z</dcterms:modified>
</cp:coreProperties>
</file>