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BA0011-6288-497B-B78A-281B9DAAA3A7}"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F5639C-1D75-453C-A711-4B9CF1C1CF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4F0471-A28B-4DBD-808A-6E2B9B6071D2}"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507474-DF05-4403-96E0-B415625F54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D95134-2225-4B17-A104-810A0F7F8AD3}"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FDAC2B-2100-4BE0-8C81-975686D4AA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CDB4C6-56CE-43F8-B4E7-61DED1354FF8}"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C93334-038E-4002-A2AF-D229BE69C29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D70FFC-2CC9-4A4D-B5D0-70792949FC05}" type="datetimeFigureOut">
              <a:rPr lang="en-US"/>
              <a:pPr>
                <a:defRPr/>
              </a:pPr>
              <a:t>5/4/2017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838279-D8AE-43E6-A94C-7ABF207EBE9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C83AE6B-29F9-486E-B6AB-D4042B861FEE}" type="datetimeFigureOut">
              <a:rPr lang="en-US"/>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5886B2-42AA-4A8D-A125-9DF3B125747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2C0320-CE41-4DF8-876F-D57F74E54E59}" type="datetimeFigureOut">
              <a:rPr lang="en-US"/>
              <a:pPr>
                <a:defRPr/>
              </a:pPr>
              <a:t>5/4/2017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4A7A49-96D2-4C3B-B8F7-5D53868F15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21C7945-4A47-47F8-A2C1-3561D0A8956D}" type="datetimeFigureOut">
              <a:rPr lang="en-US"/>
              <a:pPr>
                <a:defRPr/>
              </a:pPr>
              <a:t>5/4/2017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4B26E0-578A-4DD7-A0E5-8164656669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DBB8CB-122C-468D-A281-BE13C26D008E}" type="datetimeFigureOut">
              <a:rPr lang="en-US"/>
              <a:pPr>
                <a:defRPr/>
              </a:pPr>
              <a:t>5/4/2017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C26A412-5BDF-4F0B-BCAF-EF506B9B15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BAA12E-88D7-44D8-8A99-3406E37D54F3}" type="datetimeFigureOut">
              <a:rPr lang="en-US"/>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302CC4-3328-403D-AA90-FAEBFADECF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3F4618-DDAD-41B9-9D3C-F75961C085EC}" type="datetimeFigureOut">
              <a:rPr lang="en-US"/>
              <a:pPr>
                <a:defRPr/>
              </a:pPr>
              <a:t>5/4/2017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E6A97E-5DD7-4784-87A2-D761AF6B6F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defRPr>
            </a:lvl1pPr>
          </a:lstStyle>
          <a:p>
            <a:pPr>
              <a:defRPr/>
            </a:pPr>
            <a:fld id="{F6B76454-739F-4D20-9C47-EAE85A99ABB2}" type="datetimeFigureOut">
              <a:rPr lang="en-US"/>
              <a:pPr>
                <a:defRPr/>
              </a:pPr>
              <a:t>5/4/2017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defRPr>
            </a:lvl1pPr>
          </a:lstStyle>
          <a:p>
            <a:pPr>
              <a:defRPr/>
            </a:pPr>
            <a:fld id="{5C67BC97-C277-4557-BD3A-07955FBFC2E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0850"/>
            <a:ext cx="7772400" cy="1470025"/>
          </a:xfrm>
        </p:spPr>
        <p:txBody>
          <a:bodyPr>
            <a:normAutofit/>
          </a:bodyPr>
          <a:lstStyle/>
          <a:p>
            <a:pPr eaLnBrk="1" hangingPunct="1">
              <a:defRPr/>
            </a:pPr>
            <a:r>
              <a:rPr lang="en-US" sz="3200" b="1" dirty="0" err="1" smtClean="0">
                <a:effectLst>
                  <a:outerShdw blurRad="38100" dist="38100" dir="2700000" algn="tl">
                    <a:srgbClr val="000000"/>
                  </a:outerShdw>
                </a:effectLst>
                <a:latin typeface="Times New Roman" pitchFamily="18" charset="0"/>
                <a:cs typeface="Times New Roman" pitchFamily="18" charset="0"/>
              </a:rPr>
              <a:t>Γιατί</a:t>
            </a:r>
            <a:r>
              <a:rPr lang="en-US" sz="3200" b="1" dirty="0" smtClean="0">
                <a:effectLst>
                  <a:outerShdw blurRad="38100" dist="38100" dir="2700000" algn="tl">
                    <a:srgbClr val="000000"/>
                  </a:outerShdw>
                </a:effectLst>
                <a:latin typeface="Times New Roman" pitchFamily="18" charset="0"/>
                <a:cs typeface="Times New Roman" pitchFamily="18" charset="0"/>
              </a:rPr>
              <a:t> </a:t>
            </a:r>
            <a:r>
              <a:rPr lang="en-US" sz="3200" b="1" dirty="0" err="1" smtClean="0">
                <a:effectLst>
                  <a:outerShdw blurRad="38100" dist="38100" dir="2700000" algn="tl">
                    <a:srgbClr val="000000"/>
                  </a:outerShdw>
                </a:effectLst>
                <a:latin typeface="Times New Roman" pitchFamily="18" charset="0"/>
                <a:cs typeface="Times New Roman" pitchFamily="18" charset="0"/>
              </a:rPr>
              <a:t>παράγουμε</a:t>
            </a:r>
            <a:r>
              <a:rPr lang="en-US" sz="3200" b="1" dirty="0" smtClean="0">
                <a:effectLst>
                  <a:outerShdw blurRad="38100" dist="38100" dir="2700000" algn="tl">
                    <a:srgbClr val="000000"/>
                  </a:outerShdw>
                </a:effectLst>
                <a:latin typeface="Times New Roman" pitchFamily="18" charset="0"/>
                <a:cs typeface="Times New Roman" pitchFamily="18" charset="0"/>
              </a:rPr>
              <a:t> </a:t>
            </a:r>
            <a:r>
              <a:rPr lang="en-US" sz="3200" b="1" dirty="0" err="1" smtClean="0">
                <a:effectLst>
                  <a:outerShdw blurRad="38100" dist="38100" dir="2700000" algn="tl">
                    <a:srgbClr val="000000"/>
                  </a:outerShdw>
                </a:effectLst>
                <a:latin typeface="Times New Roman" pitchFamily="18" charset="0"/>
                <a:cs typeface="Times New Roman" pitchFamily="18" charset="0"/>
              </a:rPr>
              <a:t>τόσα</a:t>
            </a:r>
            <a:r>
              <a:rPr lang="en-US" sz="3200" b="1" dirty="0" smtClean="0">
                <a:effectLst>
                  <a:outerShdw blurRad="38100" dist="38100" dir="2700000" algn="tl">
                    <a:srgbClr val="000000"/>
                  </a:outerShdw>
                </a:effectLst>
                <a:latin typeface="Times New Roman" pitchFamily="18" charset="0"/>
                <a:cs typeface="Times New Roman" pitchFamily="18" charset="0"/>
              </a:rPr>
              <a:t> </a:t>
            </a:r>
            <a:r>
              <a:rPr lang="en-US" sz="3200" b="1" dirty="0" err="1" smtClean="0">
                <a:effectLst>
                  <a:outerShdw blurRad="38100" dist="38100" dir="2700000" algn="tl">
                    <a:srgbClr val="000000"/>
                  </a:outerShdw>
                </a:effectLst>
                <a:latin typeface="Times New Roman" pitchFamily="18" charset="0"/>
                <a:cs typeface="Times New Roman" pitchFamily="18" charset="0"/>
              </a:rPr>
              <a:t>πολλά</a:t>
            </a:r>
            <a:r>
              <a:rPr lang="en-US" sz="3200" b="1" dirty="0" smtClean="0">
                <a:effectLst>
                  <a:outerShdw blurRad="38100" dist="38100" dir="2700000" algn="tl">
                    <a:srgbClr val="000000"/>
                  </a:outerShdw>
                </a:effectLst>
                <a:latin typeface="Times New Roman" pitchFamily="18" charset="0"/>
                <a:cs typeface="Times New Roman" pitchFamily="18" charset="0"/>
              </a:rPr>
              <a:t> </a:t>
            </a:r>
            <a:r>
              <a:rPr lang="en-US" sz="3200" b="1" dirty="0" err="1" smtClean="0">
                <a:effectLst>
                  <a:outerShdw blurRad="38100" dist="38100" dir="2700000" algn="tl">
                    <a:srgbClr val="000000"/>
                  </a:outerShdw>
                </a:effectLst>
                <a:latin typeface="Times New Roman" pitchFamily="18" charset="0"/>
                <a:cs typeface="Times New Roman" pitchFamily="18" charset="0"/>
              </a:rPr>
              <a:t>απορρίμ</a:t>
            </a:r>
            <a:r>
              <a:rPr lang="el-GR" sz="3200" b="1" dirty="0" smtClean="0">
                <a:effectLst>
                  <a:outerShdw blurRad="38100" dist="38100" dir="2700000" algn="tl">
                    <a:srgbClr val="000000"/>
                  </a:outerShdw>
                </a:effectLst>
                <a:latin typeface="Times New Roman" pitchFamily="18" charset="0"/>
                <a:cs typeface="Times New Roman" pitchFamily="18" charset="0"/>
              </a:rPr>
              <a:t>μ</a:t>
            </a:r>
            <a:r>
              <a:rPr lang="en-US" sz="3200" b="1" dirty="0" err="1" smtClean="0">
                <a:effectLst>
                  <a:outerShdw blurRad="38100" dist="38100" dir="2700000" algn="tl">
                    <a:srgbClr val="000000"/>
                  </a:outerShdw>
                </a:effectLst>
                <a:latin typeface="Times New Roman" pitchFamily="18" charset="0"/>
                <a:cs typeface="Times New Roman" pitchFamily="18" charset="0"/>
              </a:rPr>
              <a:t>ατα</a:t>
            </a:r>
            <a:r>
              <a:rPr lang="en-US" sz="3200" b="1" dirty="0" smtClean="0">
                <a:effectLst>
                  <a:outerShdw blurRad="38100" dist="38100" dir="2700000" algn="tl">
                    <a:srgbClr val="000000"/>
                  </a:outerShdw>
                </a:effectLst>
                <a:latin typeface="Times New Roman" pitchFamily="18" charset="0"/>
                <a:cs typeface="Times New Roman" pitchFamily="18" charset="0"/>
              </a:rPr>
              <a:t>;</a:t>
            </a:r>
            <a:r>
              <a:rPr lang="el-GR" sz="3200" dirty="0" smtClean="0">
                <a:effectLst>
                  <a:outerShdw blurRad="38100" dist="38100" dir="2700000" algn="tl">
                    <a:srgbClr val="000000"/>
                  </a:outerShdw>
                </a:effectLst>
                <a:latin typeface="Times New Roman" pitchFamily="18" charset="0"/>
                <a:cs typeface="Times New Roman" pitchFamily="18" charset="0"/>
              </a:rPr>
              <a:t/>
            </a:r>
            <a:br>
              <a:rPr lang="el-GR" sz="3200" dirty="0" smtClean="0">
                <a:effectLst>
                  <a:outerShdw blurRad="38100" dist="38100" dir="2700000" algn="tl">
                    <a:srgbClr val="000000"/>
                  </a:outerShdw>
                </a:effectLst>
                <a:latin typeface="Times New Roman" pitchFamily="18" charset="0"/>
                <a:cs typeface="Times New Roman" pitchFamily="18" charset="0"/>
              </a:rPr>
            </a:br>
            <a:endParaRPr lang="en-US" sz="3200" dirty="0" smtClean="0">
              <a:effectLst>
                <a:outerShdw blurRad="38100" dist="38100" dir="2700000" algn="tl">
                  <a:srgbClr val="000000"/>
                </a:outerShdw>
              </a:effectLst>
              <a:latin typeface="Times New Roman" pitchFamily="18" charset="0"/>
              <a:cs typeface="Times New Roman" pitchFamily="18" charset="0"/>
            </a:endParaRPr>
          </a:p>
        </p:txBody>
      </p:sp>
      <p:sp>
        <p:nvSpPr>
          <p:cNvPr id="2051" name="Subtitle 2"/>
          <p:cNvSpPr>
            <a:spLocks noGrp="1"/>
          </p:cNvSpPr>
          <p:nvPr>
            <p:ph type="subTitle" idx="1"/>
          </p:nvPr>
        </p:nvSpPr>
        <p:spPr>
          <a:xfrm>
            <a:off x="803275" y="4805363"/>
            <a:ext cx="7654925" cy="1924050"/>
          </a:xfrm>
        </p:spPr>
        <p:txBody>
          <a:bodyPr/>
          <a:lstStyle/>
          <a:p>
            <a:pPr eaLnBrk="1" hangingPunct="1">
              <a:lnSpc>
                <a:spcPct val="90000"/>
              </a:lnSpc>
            </a:pPr>
            <a:r>
              <a:rPr lang="en-US" sz="3000" b="1" smtClean="0">
                <a:solidFill>
                  <a:srgbClr val="FFFFFF"/>
                </a:solidFill>
                <a:latin typeface="Times New Roman" pitchFamily="18" charset="0"/>
                <a:cs typeface="Times New Roman" pitchFamily="18" charset="0"/>
              </a:rPr>
              <a:t>Περιβαλλοντική εκπαίδε</a:t>
            </a:r>
            <a:r>
              <a:rPr lang="en-US" b="1" smtClean="0">
                <a:solidFill>
                  <a:srgbClr val="FFFFFF"/>
                </a:solidFill>
                <a:latin typeface="Times New Roman" pitchFamily="18" charset="0"/>
                <a:cs typeface="Times New Roman" pitchFamily="18" charset="0"/>
              </a:rPr>
              <a:t>υση</a:t>
            </a:r>
            <a:r>
              <a:rPr lang="el-GR" b="1" smtClean="0">
                <a:solidFill>
                  <a:srgbClr val="FFFFFF"/>
                </a:solidFill>
                <a:latin typeface="Times New Roman" pitchFamily="18" charset="0"/>
                <a:cs typeface="Times New Roman" pitchFamily="18" charset="0"/>
              </a:rPr>
              <a:t> </a:t>
            </a:r>
          </a:p>
          <a:p>
            <a:pPr eaLnBrk="1" hangingPunct="1">
              <a:lnSpc>
                <a:spcPct val="90000"/>
              </a:lnSpc>
            </a:pPr>
            <a:r>
              <a:rPr lang="en-US" sz="2600" smtClean="0">
                <a:solidFill>
                  <a:srgbClr val="FFFFFF"/>
                </a:solidFill>
                <a:latin typeface="Times New Roman" pitchFamily="18" charset="0"/>
                <a:cs typeface="Times New Roman" pitchFamily="18" charset="0"/>
              </a:rPr>
              <a:t>Σταυρακάκης Κων</a:t>
            </a:r>
            <a:r>
              <a:rPr lang="el-GR" sz="2600" smtClean="0">
                <a:solidFill>
                  <a:srgbClr val="FFFFFF"/>
                </a:solidFill>
                <a:latin typeface="Times New Roman" pitchFamily="18" charset="0"/>
                <a:cs typeface="Times New Roman" pitchFamily="18" charset="0"/>
              </a:rPr>
              <a:t>/νος</a:t>
            </a:r>
            <a:r>
              <a:rPr lang="en-US" sz="2600" smtClean="0">
                <a:solidFill>
                  <a:schemeClr val="tx1"/>
                </a:solidFill>
                <a:latin typeface="Times New Roman" pitchFamily="18" charset="0"/>
                <a:cs typeface="Times New Roman" pitchFamily="18" charset="0"/>
              </a:rPr>
              <a:t> </a:t>
            </a:r>
            <a:r>
              <a:rPr lang="en-US" sz="2600" smtClean="0">
                <a:solidFill>
                  <a:srgbClr val="FFFFFF"/>
                </a:solidFill>
                <a:latin typeface="Times New Roman" pitchFamily="18" charset="0"/>
                <a:cs typeface="Times New Roman" pitchFamily="18" charset="0"/>
              </a:rPr>
              <a:t>Εφραίμ.</a:t>
            </a:r>
            <a:endParaRPr lang="el-GR" sz="2600" smtClean="0">
              <a:solidFill>
                <a:srgbClr val="FFFFFF"/>
              </a:solidFill>
              <a:latin typeface="Times New Roman" pitchFamily="18" charset="0"/>
              <a:cs typeface="Times New Roman" pitchFamily="18" charset="0"/>
            </a:endParaRPr>
          </a:p>
          <a:p>
            <a:pPr eaLnBrk="1" hangingPunct="1">
              <a:lnSpc>
                <a:spcPct val="90000"/>
              </a:lnSpc>
            </a:pPr>
            <a:r>
              <a:rPr lang="en-US" sz="2600" smtClean="0">
                <a:solidFill>
                  <a:srgbClr val="FFFFFF"/>
                </a:solidFill>
                <a:latin typeface="Times New Roman" pitchFamily="18" charset="0"/>
                <a:cs typeface="Times New Roman" pitchFamily="18" charset="0"/>
              </a:rPr>
              <a:t>Τάξη Β3</a:t>
            </a:r>
            <a:r>
              <a:rPr lang="el-GR" sz="2600" smtClean="0">
                <a:solidFill>
                  <a:srgbClr val="FFFFFF"/>
                </a:solidFill>
                <a:latin typeface="Times New Roman" pitchFamily="18" charset="0"/>
                <a:cs typeface="Times New Roman" pitchFamily="18" charset="0"/>
              </a:rPr>
              <a:t> </a:t>
            </a:r>
            <a:r>
              <a:rPr lang="en-US" sz="2600" smtClean="0">
                <a:solidFill>
                  <a:srgbClr val="FFFFFF"/>
                </a:solidFill>
                <a:latin typeface="Times New Roman" pitchFamily="18" charset="0"/>
                <a:cs typeface="Times New Roman" pitchFamily="18" charset="0"/>
              </a:rPr>
              <a:t>Γυμνάσιο Γουβών</a:t>
            </a:r>
            <a:endParaRPr lang="el-GR" sz="2600" smtClean="0">
              <a:solidFill>
                <a:srgbClr val="FFFFFF"/>
              </a:solidFill>
              <a:latin typeface="Times New Roman" pitchFamily="18" charset="0"/>
              <a:cs typeface="Times New Roman" pitchFamily="18" charset="0"/>
            </a:endParaRPr>
          </a:p>
          <a:p>
            <a:pPr eaLnBrk="1" hangingPunct="1">
              <a:lnSpc>
                <a:spcPct val="90000"/>
              </a:lnSpc>
            </a:pPr>
            <a:r>
              <a:rPr lang="en-US" sz="2600" smtClean="0">
                <a:solidFill>
                  <a:srgbClr val="FFFFFF"/>
                </a:solidFill>
                <a:latin typeface="Times New Roman" pitchFamily="18" charset="0"/>
                <a:cs typeface="Times New Roman" pitchFamily="18" charset="0"/>
              </a:rPr>
              <a:t>Μάρτιος 2017</a:t>
            </a:r>
            <a:endParaRPr lang="el-GR" sz="2600" smtClean="0">
              <a:solidFill>
                <a:srgbClr val="FFFFFF"/>
              </a:solidFill>
              <a:latin typeface="Times New Roman" pitchFamily="18" charset="0"/>
              <a:cs typeface="Times New Roman" pitchFamily="18" charset="0"/>
            </a:endParaRPr>
          </a:p>
          <a:p>
            <a:pPr eaLnBrk="1" hangingPunct="1">
              <a:lnSpc>
                <a:spcPct val="90000"/>
              </a:lnSpc>
            </a:pPr>
            <a:endParaRPr lang="en-US" smtClean="0">
              <a:solidFill>
                <a:srgbClr val="FFFFFF"/>
              </a:solidFill>
            </a:endParaRPr>
          </a:p>
        </p:txBody>
      </p:sp>
      <p:pic>
        <p:nvPicPr>
          <p:cNvPr id="2052" name="Picture 3" descr="IMG_0161_1.jpg">
            <a:hlinkHover r:id="" action="ppaction://hlinkshowjump?jump=previousslide"/>
          </p:cNvPr>
          <p:cNvPicPr>
            <a:picLocks noChangeAspect="1"/>
          </p:cNvPicPr>
          <p:nvPr/>
        </p:nvPicPr>
        <p:blipFill>
          <a:blip r:embed="rId2"/>
          <a:srcRect/>
          <a:stretch>
            <a:fillRect/>
          </a:stretch>
        </p:blipFill>
        <p:spPr bwMode="auto">
          <a:xfrm>
            <a:off x="1425575" y="1693863"/>
            <a:ext cx="6469063" cy="279876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2995613"/>
          </a:xfrm>
        </p:spPr>
        <p:txBody>
          <a:bodyPr/>
          <a:lstStyle/>
          <a:p>
            <a:pPr eaLnBrk="1" hangingPunct="1"/>
            <a:r>
              <a:rPr lang="en-US" sz="2800" smtClean="0">
                <a:latin typeface="Times New Roman" pitchFamily="18" charset="0"/>
                <a:cs typeface="Times New Roman" pitchFamily="18" charset="0"/>
              </a:rPr>
              <a:t>Αίτιο αύξησης της παραγωγής απορριμ</a:t>
            </a:r>
            <a:r>
              <a:rPr lang="el-GR" sz="2800" smtClean="0">
                <a:latin typeface="Times New Roman" pitchFamily="18" charset="0"/>
                <a:cs typeface="Times New Roman" pitchFamily="18" charset="0"/>
              </a:rPr>
              <a:t>μ</a:t>
            </a:r>
            <a:r>
              <a:rPr lang="en-US" sz="2800" smtClean="0">
                <a:latin typeface="Times New Roman" pitchFamily="18" charset="0"/>
                <a:cs typeface="Times New Roman" pitchFamily="18" charset="0"/>
              </a:rPr>
              <a:t>άτων είναι επίσης και ο υπερκαταναλωτισμός που υπάρχει στην κοινωνία μας. Η αφθονία των συσκευασμένων προϊόντων, η εύκολη απόκτησή τους και πολλές φορές η σπατάλη τους οδηγεί στην αύξηση των σκουπιδιών</a:t>
            </a:r>
            <a:r>
              <a:rPr lang="en-US" sz="2800" smtClean="0"/>
              <a:t>. </a:t>
            </a:r>
          </a:p>
        </p:txBody>
      </p:sp>
      <p:pic>
        <p:nvPicPr>
          <p:cNvPr id="11267" name="Content Placeholder 3" descr="--561.jpg"/>
          <p:cNvPicPr>
            <a:picLocks noGrp="1" noChangeAspect="1"/>
          </p:cNvPicPr>
          <p:nvPr>
            <p:ph idx="1"/>
          </p:nvPr>
        </p:nvPicPr>
        <p:blipFill>
          <a:blip r:embed="rId2"/>
          <a:srcRect t="21007" b="21007"/>
          <a:stretch>
            <a:fillRect/>
          </a:stretch>
        </p:blipFill>
        <p:spPr>
          <a:xfrm>
            <a:off x="754063" y="2959100"/>
            <a:ext cx="7643812" cy="358298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58775"/>
            <a:ext cx="8229600" cy="1143000"/>
          </a:xfrm>
        </p:spPr>
        <p:txBody>
          <a:bodyPr/>
          <a:lstStyle/>
          <a:p>
            <a:pPr eaLnBrk="1" hangingPunct="1"/>
            <a:r>
              <a:rPr lang="en-US" sz="3200" b="1" dirty="0" err="1" smtClean="0">
                <a:solidFill>
                  <a:srgbClr val="FF0000"/>
                </a:solidFill>
                <a:latin typeface="Times New Roman" pitchFamily="18" charset="0"/>
                <a:cs typeface="Times New Roman" pitchFamily="18" charset="0"/>
              </a:rPr>
              <a:t>Τρόποι</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αντιμετώπισης</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του</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φαινομένου</a:t>
            </a:r>
            <a:r>
              <a:rPr lang="el-GR" sz="3200" dirty="0" smtClean="0">
                <a:solidFill>
                  <a:srgbClr val="FF0000"/>
                </a:solidFill>
                <a:latin typeface="Times New Roman" pitchFamily="18" charset="0"/>
                <a:cs typeface="Times New Roman" pitchFamily="18" charset="0"/>
              </a:rPr>
              <a:t/>
            </a:r>
            <a:br>
              <a:rPr lang="el-GR" sz="3200" dirty="0" smtClean="0">
                <a:solidFill>
                  <a:srgbClr val="FF0000"/>
                </a:solidFill>
                <a:latin typeface="Times New Roman" pitchFamily="18" charset="0"/>
                <a:cs typeface="Times New Roman" pitchFamily="18" charset="0"/>
              </a:rPr>
            </a:br>
            <a:endParaRPr lang="en-US" sz="3200" dirty="0" smtClean="0">
              <a:solidFill>
                <a:srgbClr val="FF0000"/>
              </a:solidFill>
              <a:latin typeface="Times New Roman" pitchFamily="18" charset="0"/>
              <a:cs typeface="Times New Roman" pitchFamily="18" charset="0"/>
            </a:endParaRPr>
          </a:p>
        </p:txBody>
      </p:sp>
      <p:sp>
        <p:nvSpPr>
          <p:cNvPr id="12291" name="Content Placeholder 2"/>
          <p:cNvSpPr>
            <a:spLocks noGrp="1"/>
          </p:cNvSpPr>
          <p:nvPr>
            <p:ph idx="1"/>
          </p:nvPr>
        </p:nvSpPr>
        <p:spPr/>
        <p:txBody>
          <a:bodyPr/>
          <a:lstStyle/>
          <a:p>
            <a:pPr marL="0" indent="0" algn="ctr" eaLnBrk="1" hangingPunct="1">
              <a:lnSpc>
                <a:spcPct val="120000"/>
              </a:lnSpc>
              <a:buFont typeface="Arial" charset="0"/>
              <a:buNone/>
            </a:pPr>
            <a:r>
              <a:rPr lang="en-US" dirty="0" err="1" smtClean="0">
                <a:latin typeface="Times New Roman" pitchFamily="18" charset="0"/>
                <a:cs typeface="Times New Roman" pitchFamily="18" charset="0"/>
              </a:rPr>
              <a:t>Γενικότερα</a:t>
            </a:r>
            <a:r>
              <a:rPr lang="en-US" dirty="0" smtClean="0">
                <a:latin typeface="Times New Roman" pitchFamily="18" charset="0"/>
                <a:cs typeface="Times New Roman" pitchFamily="18" charset="0"/>
              </a:rPr>
              <a:t> η </a:t>
            </a:r>
            <a:r>
              <a:rPr lang="en-US" dirty="0" err="1" smtClean="0">
                <a:latin typeface="Times New Roman" pitchFamily="18" charset="0"/>
                <a:cs typeface="Times New Roman" pitchFamily="18" charset="0"/>
              </a:rPr>
              <a:t>επιδίωξή</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μας</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πρέπει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να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είναι</a:t>
            </a:r>
            <a:r>
              <a:rPr lang="en-US" dirty="0" smtClean="0">
                <a:latin typeface="Times New Roman" pitchFamily="18" charset="0"/>
                <a:cs typeface="Times New Roman" pitchFamily="18" charset="0"/>
              </a:rPr>
              <a:t> η </a:t>
            </a:r>
            <a:r>
              <a:rPr lang="en-US" dirty="0" err="1" smtClean="0">
                <a:latin typeface="Times New Roman" pitchFamily="18" charset="0"/>
                <a:cs typeface="Times New Roman" pitchFamily="18" charset="0"/>
              </a:rPr>
              <a:t>μείωση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του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όγκου</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των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παραγόμενων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απορριμ</a:t>
            </a:r>
            <a:r>
              <a:rPr lang="el-GR" dirty="0" smtClean="0">
                <a:latin typeface="Times New Roman" pitchFamily="18" charset="0"/>
                <a:cs typeface="Times New Roman" pitchFamily="18" charset="0"/>
              </a:rPr>
              <a:t>μ</a:t>
            </a:r>
            <a:r>
              <a:rPr lang="en-US" dirty="0" err="1" smtClean="0">
                <a:latin typeface="Times New Roman" pitchFamily="18" charset="0"/>
                <a:cs typeface="Times New Roman" pitchFamily="18" charset="0"/>
              </a:rPr>
              <a:t>άτων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και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αυτό</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μπορεί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να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γίνει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με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αποφυγή</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χρήσης</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συσκευασμένων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προϊόντων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με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επαναχρησιμοποίηση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υλικών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συσκευασίας</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με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την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κομποστοποίηση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οργανικών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απορριμ</a:t>
            </a:r>
            <a:r>
              <a:rPr lang="el-GR" dirty="0" smtClean="0">
                <a:latin typeface="Times New Roman" pitchFamily="18" charset="0"/>
                <a:cs typeface="Times New Roman" pitchFamily="18" charset="0"/>
              </a:rPr>
              <a:t>μ</a:t>
            </a:r>
            <a:r>
              <a:rPr lang="en-US" dirty="0" err="1" smtClean="0">
                <a:latin typeface="Times New Roman" pitchFamily="18" charset="0"/>
                <a:cs typeface="Times New Roman" pitchFamily="18" charset="0"/>
              </a:rPr>
              <a:t>άτων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και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την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ανακύκλωση</a:t>
            </a:r>
            <a:r>
              <a:rPr lang="el-G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814638"/>
            <a:ext cx="8229600" cy="1143000"/>
          </a:xfrm>
        </p:spPr>
        <p:txBody>
          <a:bodyPr/>
          <a:lstStyle/>
          <a:p>
            <a:pPr eaLnBrk="1" hangingPunct="1"/>
            <a:r>
              <a:rPr lang="el-GR" sz="2800" smtClean="0">
                <a:latin typeface="Times New Roman" pitchFamily="18" charset="0"/>
                <a:cs typeface="Times New Roman" pitchFamily="18" charset="0"/>
              </a:rPr>
              <a:t>Ευχαριστώ για την προσοχή σας.</a:t>
            </a:r>
            <a:endParaRPr 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407988"/>
            <a:ext cx="8229600" cy="1009650"/>
          </a:xfrm>
        </p:spPr>
        <p:txBody>
          <a:bodyPr/>
          <a:lstStyle/>
          <a:p>
            <a:pPr eaLnBrk="1" hangingPunct="1"/>
            <a:r>
              <a:rPr lang="en-US" sz="2900" b="1" dirty="0" err="1" smtClean="0">
                <a:solidFill>
                  <a:srgbClr val="FF0000"/>
                </a:solidFill>
                <a:latin typeface="Times New Roman" pitchFamily="18" charset="0"/>
                <a:cs typeface="Times New Roman" pitchFamily="18" charset="0"/>
              </a:rPr>
              <a:t>Απορρίμ</a:t>
            </a:r>
            <a:r>
              <a:rPr lang="el-GR" sz="2900" b="1" dirty="0" smtClean="0">
                <a:solidFill>
                  <a:srgbClr val="FF0000"/>
                </a:solidFill>
                <a:latin typeface="Times New Roman" pitchFamily="18" charset="0"/>
                <a:cs typeface="Times New Roman" pitchFamily="18" charset="0"/>
              </a:rPr>
              <a:t>μ</a:t>
            </a:r>
            <a:r>
              <a:rPr lang="en-US" sz="2900" b="1" dirty="0" err="1" smtClean="0">
                <a:solidFill>
                  <a:srgbClr val="FF0000"/>
                </a:solidFill>
                <a:latin typeface="Times New Roman" pitchFamily="18" charset="0"/>
                <a:cs typeface="Times New Roman" pitchFamily="18" charset="0"/>
              </a:rPr>
              <a:t>ατα</a:t>
            </a:r>
            <a:r>
              <a:rPr lang="el-GR" sz="2900" dirty="0" smtClean="0">
                <a:solidFill>
                  <a:srgbClr val="FF0000"/>
                </a:solidFill>
                <a:latin typeface="Times New Roman" pitchFamily="18" charset="0"/>
                <a:cs typeface="Times New Roman" pitchFamily="18" charset="0"/>
              </a:rPr>
              <a:t/>
            </a:r>
            <a:br>
              <a:rPr lang="el-GR" sz="2900" dirty="0" smtClean="0">
                <a:solidFill>
                  <a:srgbClr val="FF0000"/>
                </a:solidFill>
                <a:latin typeface="Times New Roman" pitchFamily="18" charset="0"/>
                <a:cs typeface="Times New Roman" pitchFamily="18" charset="0"/>
              </a:rPr>
            </a:br>
            <a:endParaRPr lang="en-US" sz="2900" dirty="0" smtClean="0">
              <a:solidFill>
                <a:srgbClr val="FF0000"/>
              </a:solidFill>
              <a:latin typeface="Times New Roman" pitchFamily="18" charset="0"/>
              <a:cs typeface="Times New Roman" pitchFamily="18" charset="0"/>
            </a:endParaRPr>
          </a:p>
        </p:txBody>
      </p:sp>
      <p:sp>
        <p:nvSpPr>
          <p:cNvPr id="3075" name="Content Placeholder 2"/>
          <p:cNvSpPr>
            <a:spLocks noGrp="1"/>
          </p:cNvSpPr>
          <p:nvPr>
            <p:ph idx="1"/>
          </p:nvPr>
        </p:nvSpPr>
        <p:spPr>
          <a:xfrm>
            <a:off x="457200" y="1316038"/>
            <a:ext cx="8229600" cy="5257800"/>
          </a:xfrm>
        </p:spPr>
        <p:txBody>
          <a:bodyPr/>
          <a:lstStyle/>
          <a:p>
            <a:pPr marL="0" indent="0" algn="ctr" eaLnBrk="1" hangingPunct="1">
              <a:buFont typeface="Arial" charset="0"/>
              <a:buNone/>
            </a:pPr>
            <a:r>
              <a:rPr lang="en-US" sz="3000" smtClean="0">
                <a:latin typeface="Times New Roman" pitchFamily="18" charset="0"/>
                <a:cs typeface="Times New Roman" pitchFamily="18" charset="0"/>
              </a:rPr>
              <a:t>Με τον όρο απορρίμματα εννοούμε όλα τα λογής σκουπίδια που πετιούνται καθημερινά από εμάς τους ίδιους, αλλά και από άλλες πηγές, υπηρεσίες, εργοστάσια κ.ά. Το μεγαλύτερο μέρος των σκουπιδιών αποτελείται από υπολείμματα τροφών, συσκευασίες χάρτινες και πλαστικές, προϊόντα μιας χρήσεως (χαρτοπετσέτες, χαρτί κουζίνας, αλουμινόχαρτο), εφημερίδες, περιοδικά. Τα σκουπίδια περιέχουν και επικίνδυνα για το περιβάλλον υλικά (μπαταρίες, χρώματα, φάρμακα κλπ), και μερικές φορές και ογκώδη υλικά. </a:t>
            </a:r>
            <a:endParaRPr lang="el-GR" sz="3000" smtClean="0">
              <a:latin typeface="Times New Roman" pitchFamily="18" charset="0"/>
              <a:cs typeface="Times New Roman" pitchFamily="18" charset="0"/>
            </a:endParaRPr>
          </a:p>
          <a:p>
            <a:pPr marL="0" indent="0" algn="just" eaLnBrk="1" hangingPunct="1">
              <a:buFont typeface="Arial" charset="0"/>
              <a:buNone/>
            </a:pPr>
            <a:endParaRPr lang="en-US"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69888"/>
            <a:ext cx="8229600" cy="1143000"/>
          </a:xfrm>
        </p:spPr>
        <p:txBody>
          <a:bodyPr/>
          <a:lstStyle/>
          <a:p>
            <a:pPr eaLnBrk="1" hangingPunct="1"/>
            <a:r>
              <a:rPr lang="en-US" sz="3200" b="1" dirty="0" err="1" smtClean="0">
                <a:solidFill>
                  <a:srgbClr val="FF6600"/>
                </a:solidFill>
                <a:latin typeface="Times New Roman" pitchFamily="18" charset="0"/>
                <a:cs typeface="Times New Roman" pitchFamily="18" charset="0"/>
              </a:rPr>
              <a:t>Τα</a:t>
            </a:r>
            <a:r>
              <a:rPr lang="en-US" sz="3200" b="1" dirty="0" smtClean="0">
                <a:solidFill>
                  <a:srgbClr val="FF6600"/>
                </a:solidFill>
                <a:latin typeface="Times New Roman" pitchFamily="18" charset="0"/>
                <a:cs typeface="Times New Roman" pitchFamily="18" charset="0"/>
              </a:rPr>
              <a:t> </a:t>
            </a:r>
            <a:r>
              <a:rPr lang="en-US" sz="3200" b="1" dirty="0" err="1" smtClean="0">
                <a:solidFill>
                  <a:srgbClr val="FF6600"/>
                </a:solidFill>
                <a:latin typeface="Times New Roman" pitchFamily="18" charset="0"/>
                <a:cs typeface="Times New Roman" pitchFamily="18" charset="0"/>
              </a:rPr>
              <a:t>απορρίμ</a:t>
            </a:r>
            <a:r>
              <a:rPr lang="el-GR" sz="3200" b="1" dirty="0" smtClean="0">
                <a:solidFill>
                  <a:srgbClr val="FF6600"/>
                </a:solidFill>
                <a:latin typeface="Times New Roman" pitchFamily="18" charset="0"/>
                <a:cs typeface="Times New Roman" pitchFamily="18" charset="0"/>
              </a:rPr>
              <a:t>μ</a:t>
            </a:r>
            <a:r>
              <a:rPr lang="en-US" sz="3200" b="1" dirty="0" err="1" smtClean="0">
                <a:solidFill>
                  <a:srgbClr val="FF6600"/>
                </a:solidFill>
                <a:latin typeface="Times New Roman" pitchFamily="18" charset="0"/>
                <a:cs typeface="Times New Roman" pitchFamily="18" charset="0"/>
              </a:rPr>
              <a:t>ατα</a:t>
            </a:r>
            <a:r>
              <a:rPr lang="en-US" sz="3200" b="1" dirty="0" smtClean="0">
                <a:solidFill>
                  <a:srgbClr val="FF6600"/>
                </a:solidFill>
                <a:latin typeface="Times New Roman" pitchFamily="18" charset="0"/>
                <a:cs typeface="Times New Roman" pitchFamily="18" charset="0"/>
              </a:rPr>
              <a:t> </a:t>
            </a:r>
            <a:r>
              <a:rPr lang="en-US" sz="3200" b="1" dirty="0" err="1" smtClean="0">
                <a:solidFill>
                  <a:srgbClr val="FF6600"/>
                </a:solidFill>
                <a:latin typeface="Times New Roman" pitchFamily="18" charset="0"/>
                <a:cs typeface="Times New Roman" pitchFamily="18" charset="0"/>
              </a:rPr>
              <a:t>στο</a:t>
            </a:r>
            <a:r>
              <a:rPr lang="en-US" sz="3200" b="1" dirty="0" smtClean="0">
                <a:solidFill>
                  <a:srgbClr val="FF6600"/>
                </a:solidFill>
                <a:latin typeface="Times New Roman" pitchFamily="18" charset="0"/>
                <a:cs typeface="Times New Roman" pitchFamily="18" charset="0"/>
              </a:rPr>
              <a:t> </a:t>
            </a:r>
            <a:r>
              <a:rPr lang="en-US" sz="3200" b="1" dirty="0" err="1" smtClean="0">
                <a:solidFill>
                  <a:srgbClr val="FF6600"/>
                </a:solidFill>
                <a:latin typeface="Times New Roman" pitchFamily="18" charset="0"/>
                <a:cs typeface="Times New Roman" pitchFamily="18" charset="0"/>
              </a:rPr>
              <a:t>παρελθόν</a:t>
            </a:r>
            <a:r>
              <a:rPr lang="el-GR" sz="3200" dirty="0" smtClean="0">
                <a:solidFill>
                  <a:srgbClr val="FF6600"/>
                </a:solidFill>
                <a:latin typeface="Times New Roman" pitchFamily="18" charset="0"/>
                <a:cs typeface="Times New Roman" pitchFamily="18" charset="0"/>
              </a:rPr>
              <a:t/>
            </a:r>
            <a:br>
              <a:rPr lang="el-GR" sz="3200" dirty="0" smtClean="0">
                <a:solidFill>
                  <a:srgbClr val="FF6600"/>
                </a:solidFill>
                <a:latin typeface="Times New Roman" pitchFamily="18" charset="0"/>
                <a:cs typeface="Times New Roman" pitchFamily="18" charset="0"/>
              </a:rPr>
            </a:br>
            <a:endParaRPr lang="en-US" sz="3200" dirty="0" smtClean="0">
              <a:solidFill>
                <a:srgbClr val="FF6600"/>
              </a:solidFill>
              <a:latin typeface="Times New Roman" pitchFamily="18" charset="0"/>
              <a:cs typeface="Times New Roman" pitchFamily="18" charset="0"/>
            </a:endParaRPr>
          </a:p>
        </p:txBody>
      </p:sp>
      <p:sp>
        <p:nvSpPr>
          <p:cNvPr id="4099" name="Content Placeholder 2"/>
          <p:cNvSpPr>
            <a:spLocks noGrp="1"/>
          </p:cNvSpPr>
          <p:nvPr>
            <p:ph idx="1"/>
          </p:nvPr>
        </p:nvSpPr>
        <p:spPr/>
        <p:txBody>
          <a:bodyPr/>
          <a:lstStyle/>
          <a:p>
            <a:pPr algn="ctr" eaLnBrk="1" hangingPunct="1">
              <a:lnSpc>
                <a:spcPct val="120000"/>
              </a:lnSpc>
            </a:pPr>
            <a:r>
              <a:rPr lang="en-US" sz="2800" dirty="0" err="1" smtClean="0">
                <a:latin typeface="Times New Roman" pitchFamily="18" charset="0"/>
                <a:cs typeface="Times New Roman" pitchFamily="18" charset="0"/>
              </a:rPr>
              <a:t>Παλιότερα</a:t>
            </a:r>
            <a:r>
              <a:rPr lang="en-US" sz="2800" dirty="0" smtClean="0">
                <a:latin typeface="Times New Roman" pitchFamily="18" charset="0"/>
                <a:cs typeface="Times New Roman" pitchFamily="18" charset="0"/>
              </a:rPr>
              <a:t> η </a:t>
            </a:r>
            <a:r>
              <a:rPr lang="en-US" sz="2800" dirty="0" err="1" smtClean="0">
                <a:latin typeface="Times New Roman" pitchFamily="18" charset="0"/>
                <a:cs typeface="Times New Roman" pitchFamily="18" charset="0"/>
              </a:rPr>
              <a:t>λέξη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σκουπίδια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δεν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υπήρχε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στο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λεξιλόγιο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του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ανθρώπου</a:t>
            </a:r>
            <a:r>
              <a:rPr lang="en-US" sz="2800" dirty="0" smtClean="0">
                <a:latin typeface="Times New Roman" pitchFamily="18" charset="0"/>
                <a:cs typeface="Times New Roman" pitchFamily="18" charset="0"/>
              </a:rPr>
              <a:t>.</a:t>
            </a:r>
            <a:endParaRPr lang="el-GR" sz="2800" dirty="0" smtClean="0">
              <a:latin typeface="Times New Roman" pitchFamily="18" charset="0"/>
              <a:cs typeface="Times New Roman" pitchFamily="18" charset="0"/>
            </a:endParaRPr>
          </a:p>
          <a:p>
            <a:pPr algn="ctr" eaLnBrk="1" hangingPunct="1">
              <a:lnSpc>
                <a:spcPct val="120000"/>
              </a:lnSpc>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Οι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συσκευασίες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των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προϊόντων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ήταν</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απλούστερες,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πλαστικά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ήταν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άγνωστα</a:t>
            </a:r>
            <a:r>
              <a:rPr lang="en-US" sz="2800" dirty="0" smtClean="0">
                <a:latin typeface="Times New Roman" pitchFamily="18" charset="0"/>
                <a:cs typeface="Times New Roman" pitchFamily="18" charset="0"/>
              </a:rPr>
              <a:t>. </a:t>
            </a:r>
            <a:endParaRPr lang="el-GR" sz="2800" dirty="0" smtClean="0">
              <a:latin typeface="Times New Roman" pitchFamily="18" charset="0"/>
              <a:cs typeface="Times New Roman" pitchFamily="18" charset="0"/>
            </a:endParaRPr>
          </a:p>
          <a:p>
            <a:pPr algn="ctr" eaLnBrk="1" hangingPunct="1">
              <a:lnSpc>
                <a:spcPct val="120000"/>
              </a:lnSpc>
            </a:pPr>
            <a:r>
              <a:rPr lang="en-US" sz="2800" dirty="0" err="1" smtClean="0">
                <a:latin typeface="Times New Roman" pitchFamily="18" charset="0"/>
                <a:cs typeface="Times New Roman" pitchFamily="18" charset="0"/>
              </a:rPr>
              <a:t>Οι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γυάλινες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και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πήλινες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συσκευασίες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ήταν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οι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συνηθισμένες</a:t>
            </a:r>
            <a:r>
              <a:rPr lang="el-GR" sz="2800" dirty="0" smtClean="0">
                <a:latin typeface="Times New Roman" pitchFamily="18" charset="0"/>
                <a:cs typeface="Times New Roman" pitchFamily="18" charset="0"/>
              </a:rPr>
              <a:t>.</a:t>
            </a:r>
          </a:p>
          <a:p>
            <a:pPr algn="ctr" eaLnBrk="1" hangingPunct="1">
              <a:lnSpc>
                <a:spcPct val="120000"/>
              </a:lnSpc>
            </a:pPr>
            <a:r>
              <a:rPr lang="el-GR" sz="2800" dirty="0" smtClean="0">
                <a:latin typeface="Times New Roman" pitchFamily="18" charset="0"/>
                <a:cs typeface="Times New Roman" pitchFamily="18" charset="0"/>
              </a:rPr>
              <a:t>Χ</a:t>
            </a:r>
            <a:r>
              <a:rPr lang="en-US" sz="2800" dirty="0" err="1" smtClean="0">
                <a:latin typeface="Times New Roman" pitchFamily="18" charset="0"/>
                <a:cs typeface="Times New Roman" pitchFamily="18" charset="0"/>
              </a:rPr>
              <a:t>ρησιμοποίηση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υφασμάτινων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τσαντών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διχτύων</a:t>
            </a:r>
            <a:r>
              <a:rPr lang="en-US" sz="2800" dirty="0" smtClean="0">
                <a:latin typeface="Times New Roman" pitchFamily="18" charset="0"/>
                <a:cs typeface="Times New Roman" pitchFamily="18" charset="0"/>
              </a:rPr>
              <a:t> ή </a:t>
            </a:r>
            <a:r>
              <a:rPr lang="en-US" sz="2800" dirty="0" err="1" smtClean="0">
                <a:latin typeface="Times New Roman" pitchFamily="18" charset="0"/>
                <a:cs typeface="Times New Roman" pitchFamily="18" charset="0"/>
              </a:rPr>
              <a:t>καλαθιών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για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μεταφορά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των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προϊόντω</a:t>
            </a:r>
            <a:r>
              <a:rPr lang="el-GR" sz="2800" dirty="0" smtClean="0">
                <a:latin typeface="Times New Roman" pitchFamily="18" charset="0"/>
                <a:cs typeface="Times New Roman" pitchFamily="18" charset="0"/>
              </a:rPr>
              <a:t>ν.</a:t>
            </a:r>
            <a:r>
              <a:rPr lang="en-US" sz="28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706438"/>
            <a:ext cx="8229600" cy="1143000"/>
          </a:xfrm>
        </p:spPr>
        <p:txBody>
          <a:bodyPr/>
          <a:lstStyle/>
          <a:p>
            <a:pPr eaLnBrk="1" hangingPunct="1"/>
            <a:r>
              <a:rPr lang="en-US" sz="3200" b="1" dirty="0" err="1" smtClean="0">
                <a:solidFill>
                  <a:srgbClr val="FF6600"/>
                </a:solidFill>
                <a:latin typeface="Times New Roman" pitchFamily="18" charset="0"/>
                <a:cs typeface="Times New Roman" pitchFamily="18" charset="0"/>
              </a:rPr>
              <a:t>Τα</a:t>
            </a:r>
            <a:r>
              <a:rPr lang="en-US" sz="3200" b="1" dirty="0" smtClean="0">
                <a:solidFill>
                  <a:srgbClr val="FF6600"/>
                </a:solidFill>
                <a:latin typeface="Times New Roman" pitchFamily="18" charset="0"/>
                <a:cs typeface="Times New Roman" pitchFamily="18" charset="0"/>
              </a:rPr>
              <a:t> </a:t>
            </a:r>
            <a:r>
              <a:rPr lang="en-US" sz="3200" b="1" dirty="0" err="1" smtClean="0">
                <a:solidFill>
                  <a:srgbClr val="FF6600"/>
                </a:solidFill>
                <a:latin typeface="Times New Roman" pitchFamily="18" charset="0"/>
                <a:cs typeface="Times New Roman" pitchFamily="18" charset="0"/>
              </a:rPr>
              <a:t>απορρίμ</a:t>
            </a:r>
            <a:r>
              <a:rPr lang="el-GR" sz="3200" b="1" dirty="0" smtClean="0">
                <a:solidFill>
                  <a:srgbClr val="FF6600"/>
                </a:solidFill>
                <a:latin typeface="Times New Roman" pitchFamily="18" charset="0"/>
                <a:cs typeface="Times New Roman" pitchFamily="18" charset="0"/>
              </a:rPr>
              <a:t>μ</a:t>
            </a:r>
            <a:r>
              <a:rPr lang="en-US" sz="3200" b="1" dirty="0" err="1" smtClean="0">
                <a:solidFill>
                  <a:srgbClr val="FF6600"/>
                </a:solidFill>
                <a:latin typeface="Times New Roman" pitchFamily="18" charset="0"/>
                <a:cs typeface="Times New Roman" pitchFamily="18" charset="0"/>
              </a:rPr>
              <a:t>ατα</a:t>
            </a:r>
            <a:r>
              <a:rPr lang="en-US" sz="3200" b="1" dirty="0" smtClean="0">
                <a:solidFill>
                  <a:srgbClr val="FF6600"/>
                </a:solidFill>
                <a:latin typeface="Times New Roman" pitchFamily="18" charset="0"/>
                <a:cs typeface="Times New Roman" pitchFamily="18" charset="0"/>
              </a:rPr>
              <a:t> </a:t>
            </a:r>
            <a:r>
              <a:rPr lang="en-US" sz="3200" b="1" dirty="0" err="1" smtClean="0">
                <a:solidFill>
                  <a:srgbClr val="FF6600"/>
                </a:solidFill>
                <a:latin typeface="Times New Roman" pitchFamily="18" charset="0"/>
                <a:cs typeface="Times New Roman" pitchFamily="18" charset="0"/>
              </a:rPr>
              <a:t>στο</a:t>
            </a:r>
            <a:r>
              <a:rPr lang="en-US" sz="3200" b="1" dirty="0" smtClean="0">
                <a:solidFill>
                  <a:srgbClr val="FF6600"/>
                </a:solidFill>
                <a:latin typeface="Times New Roman" pitchFamily="18" charset="0"/>
                <a:cs typeface="Times New Roman" pitchFamily="18" charset="0"/>
              </a:rPr>
              <a:t> </a:t>
            </a:r>
            <a:r>
              <a:rPr lang="en-US" sz="3200" b="1" dirty="0" err="1" smtClean="0">
                <a:solidFill>
                  <a:srgbClr val="FF6600"/>
                </a:solidFill>
                <a:latin typeface="Times New Roman" pitchFamily="18" charset="0"/>
                <a:cs typeface="Times New Roman" pitchFamily="18" charset="0"/>
              </a:rPr>
              <a:t>παρελθόν</a:t>
            </a:r>
            <a:r>
              <a:rPr lang="el-GR" sz="3200" dirty="0" smtClean="0">
                <a:solidFill>
                  <a:srgbClr val="FF6600"/>
                </a:solidFill>
                <a:latin typeface="Times New Roman" pitchFamily="18" charset="0"/>
                <a:cs typeface="Times New Roman" pitchFamily="18" charset="0"/>
              </a:rPr>
              <a:t/>
            </a:r>
            <a:br>
              <a:rPr lang="el-GR" sz="3200" dirty="0" smtClean="0">
                <a:solidFill>
                  <a:srgbClr val="FF6600"/>
                </a:solidFill>
                <a:latin typeface="Times New Roman" pitchFamily="18" charset="0"/>
                <a:cs typeface="Times New Roman" pitchFamily="18" charset="0"/>
              </a:rPr>
            </a:br>
            <a:endParaRPr lang="en-US" sz="3200" dirty="0" smtClean="0"/>
          </a:p>
        </p:txBody>
      </p:sp>
      <p:sp>
        <p:nvSpPr>
          <p:cNvPr id="5123" name="Content Placeholder 2"/>
          <p:cNvSpPr>
            <a:spLocks noGrp="1"/>
          </p:cNvSpPr>
          <p:nvPr>
            <p:ph idx="1"/>
          </p:nvPr>
        </p:nvSpPr>
        <p:spPr>
          <a:xfrm>
            <a:off x="719138" y="2235200"/>
            <a:ext cx="7667625" cy="4525963"/>
          </a:xfrm>
        </p:spPr>
        <p:txBody>
          <a:bodyPr/>
          <a:lstStyle/>
          <a:p>
            <a:pPr marL="0" indent="0" algn="ctr" eaLnBrk="1" hangingPunct="1">
              <a:buFont typeface="Arial" charset="0"/>
              <a:buNone/>
            </a:pPr>
            <a:r>
              <a:rPr lang="en-US" sz="2800" smtClean="0">
                <a:latin typeface="Times New Roman" pitchFamily="18" charset="0"/>
                <a:cs typeface="Times New Roman" pitchFamily="18" charset="0"/>
              </a:rPr>
              <a:t>Δεν υπήρχε καταναλωτική μανία </a:t>
            </a:r>
            <a:endParaRPr lang="el-GR" sz="2800" smtClean="0">
              <a:latin typeface="Times New Roman" pitchFamily="18" charset="0"/>
              <a:cs typeface="Times New Roman" pitchFamily="18" charset="0"/>
            </a:endParaRPr>
          </a:p>
          <a:p>
            <a:pPr marL="0" indent="0" algn="ctr" eaLnBrk="1" hangingPunct="1">
              <a:buFont typeface="Arial" charset="0"/>
              <a:buNone/>
            </a:pPr>
            <a:r>
              <a:rPr lang="el-GR" sz="2800" smtClean="0">
                <a:latin typeface="Times New Roman" pitchFamily="18" charset="0"/>
                <a:cs typeface="Times New Roman" pitchFamily="18" charset="0"/>
              </a:rPr>
              <a:t>Π</a:t>
            </a:r>
            <a:r>
              <a:rPr lang="en-US" sz="2800" smtClean="0">
                <a:latin typeface="Times New Roman" pitchFamily="18" charset="0"/>
                <a:cs typeface="Times New Roman" pitchFamily="18" charset="0"/>
              </a:rPr>
              <a:t>ολλά αντικείμενα επιδιορθώνονταν ή μετατρέπονταν σε κάτι άλλο πριν καταλήξουν στα άχρηστα</a:t>
            </a:r>
            <a:r>
              <a:rPr lang="el-GR" sz="2800" smtClean="0">
                <a:latin typeface="Times New Roman" pitchFamily="18" charset="0"/>
                <a:cs typeface="Times New Roman" pitchFamily="18" charset="0"/>
              </a:rPr>
              <a:t>.</a:t>
            </a:r>
          </a:p>
          <a:p>
            <a:pPr marL="0" indent="0" algn="ctr" eaLnBrk="1" hangingPunct="1">
              <a:buFont typeface="Arial" charset="0"/>
              <a:buNone/>
            </a:pPr>
            <a:r>
              <a:rPr lang="el-GR" sz="2800" smtClean="0">
                <a:latin typeface="Times New Roman" pitchFamily="18" charset="0"/>
                <a:cs typeface="Times New Roman" pitchFamily="18" charset="0"/>
              </a:rPr>
              <a:t>Τ</a:t>
            </a:r>
            <a:r>
              <a:rPr lang="en-US" sz="2800" smtClean="0">
                <a:latin typeface="Times New Roman" pitchFamily="18" charset="0"/>
                <a:cs typeface="Times New Roman" pitchFamily="18" charset="0"/>
              </a:rPr>
              <a:t>α ρούχα θα επιδιορθώνονταν ή θα μετατρέπονταν</a:t>
            </a:r>
            <a:r>
              <a:rPr lang="el-GR" sz="2800" smtClean="0">
                <a:latin typeface="Times New Roman" pitchFamily="18" charset="0"/>
                <a:cs typeface="Times New Roman" pitchFamily="18" charset="0"/>
              </a:rPr>
              <a:t>.</a:t>
            </a:r>
          </a:p>
          <a:p>
            <a:pPr marL="0" indent="0" algn="ctr" eaLnBrk="1" hangingPunct="1">
              <a:buFont typeface="Arial" charset="0"/>
              <a:buNone/>
            </a:pPr>
            <a:r>
              <a:rPr lang="el-GR" sz="2800" smtClean="0">
                <a:latin typeface="Times New Roman" pitchFamily="18" charset="0"/>
                <a:cs typeface="Times New Roman" pitchFamily="18" charset="0"/>
              </a:rPr>
              <a:t> Ο</a:t>
            </a:r>
            <a:r>
              <a:rPr lang="en-US" sz="2800" smtClean="0">
                <a:latin typeface="Times New Roman" pitchFamily="18" charset="0"/>
                <a:cs typeface="Times New Roman" pitchFamily="18" charset="0"/>
              </a:rPr>
              <a:t>ι συσκευές δεν πετιόνταν με την ίδια ευκολία που πετιούνται σήμερα</a:t>
            </a:r>
            <a:r>
              <a:rPr lang="el-GR" sz="2800" smtClean="0">
                <a:latin typeface="Times New Roman" pitchFamily="18" charset="0"/>
                <a:cs typeface="Times New Roman" pitchFamily="18" charset="0"/>
              </a:rPr>
              <a:t>.</a:t>
            </a:r>
            <a:r>
              <a:rPr lang="en-US" sz="2800" smtClean="0">
                <a:latin typeface="Times New Roman" pitchFamily="18" charset="0"/>
                <a:cs typeface="Times New Roman" pitchFamily="18" charset="0"/>
              </a:rPr>
              <a:t> </a:t>
            </a:r>
            <a:r>
              <a:rPr lang="el-GR" sz="2800" smtClean="0">
                <a:latin typeface="Times New Roman" pitchFamily="18" charset="0"/>
                <a:cs typeface="Times New Roman" pitchFamily="18" charset="0"/>
              </a:rPr>
              <a:t> </a:t>
            </a:r>
            <a:endParaRPr 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58775"/>
            <a:ext cx="8229600" cy="1058863"/>
          </a:xfrm>
        </p:spPr>
        <p:txBody>
          <a:bodyPr/>
          <a:lstStyle/>
          <a:p>
            <a:pPr eaLnBrk="1" hangingPunct="1"/>
            <a:r>
              <a:rPr lang="en-US" sz="2900" b="1" dirty="0" err="1" smtClean="0">
                <a:solidFill>
                  <a:srgbClr val="FF0000"/>
                </a:solidFill>
                <a:latin typeface="Times New Roman" pitchFamily="18" charset="0"/>
                <a:cs typeface="Times New Roman" pitchFamily="18" charset="0"/>
              </a:rPr>
              <a:t>Αίτια</a:t>
            </a:r>
            <a:r>
              <a:rPr lang="en-US" sz="2900" b="1" dirty="0" smtClean="0">
                <a:solidFill>
                  <a:srgbClr val="FF0000"/>
                </a:solidFill>
                <a:latin typeface="Times New Roman" pitchFamily="18" charset="0"/>
                <a:cs typeface="Times New Roman" pitchFamily="18" charset="0"/>
              </a:rPr>
              <a:t> </a:t>
            </a:r>
            <a:r>
              <a:rPr lang="en-US" sz="2900" b="1" dirty="0" err="1" smtClean="0">
                <a:solidFill>
                  <a:srgbClr val="FF0000"/>
                </a:solidFill>
                <a:latin typeface="Times New Roman" pitchFamily="18" charset="0"/>
                <a:cs typeface="Times New Roman" pitchFamily="18" charset="0"/>
              </a:rPr>
              <a:t>αύξησης</a:t>
            </a:r>
            <a:r>
              <a:rPr lang="en-US" sz="2900" b="1" dirty="0" smtClean="0">
                <a:solidFill>
                  <a:srgbClr val="FF0000"/>
                </a:solidFill>
                <a:latin typeface="Times New Roman" pitchFamily="18" charset="0"/>
                <a:cs typeface="Times New Roman" pitchFamily="18" charset="0"/>
              </a:rPr>
              <a:t> </a:t>
            </a:r>
            <a:r>
              <a:rPr lang="en-US" sz="2900" b="1" dirty="0" err="1" smtClean="0">
                <a:solidFill>
                  <a:srgbClr val="FF0000"/>
                </a:solidFill>
                <a:latin typeface="Times New Roman" pitchFamily="18" charset="0"/>
                <a:cs typeface="Times New Roman" pitchFamily="18" charset="0"/>
              </a:rPr>
              <a:t>των</a:t>
            </a:r>
            <a:r>
              <a:rPr lang="en-US" sz="2900" b="1" dirty="0" smtClean="0">
                <a:solidFill>
                  <a:srgbClr val="FF0000"/>
                </a:solidFill>
                <a:latin typeface="Times New Roman" pitchFamily="18" charset="0"/>
                <a:cs typeface="Times New Roman" pitchFamily="18" charset="0"/>
              </a:rPr>
              <a:t> </a:t>
            </a:r>
            <a:r>
              <a:rPr lang="en-US" sz="2900" b="1" dirty="0" err="1" smtClean="0">
                <a:solidFill>
                  <a:srgbClr val="FF0000"/>
                </a:solidFill>
                <a:latin typeface="Times New Roman" pitchFamily="18" charset="0"/>
                <a:cs typeface="Times New Roman" pitchFamily="18" charset="0"/>
              </a:rPr>
              <a:t>σκουπιδιών</a:t>
            </a:r>
            <a:r>
              <a:rPr lang="el-GR" sz="2900" dirty="0" smtClean="0">
                <a:solidFill>
                  <a:srgbClr val="FF0000"/>
                </a:solidFill>
                <a:latin typeface="Times New Roman" pitchFamily="18" charset="0"/>
                <a:cs typeface="Times New Roman" pitchFamily="18" charset="0"/>
              </a:rPr>
              <a:t/>
            </a:r>
            <a:br>
              <a:rPr lang="el-GR" sz="2900" dirty="0" smtClean="0">
                <a:solidFill>
                  <a:srgbClr val="FF0000"/>
                </a:solidFill>
                <a:latin typeface="Times New Roman" pitchFamily="18" charset="0"/>
                <a:cs typeface="Times New Roman" pitchFamily="18" charset="0"/>
              </a:rPr>
            </a:br>
            <a:endParaRPr lang="en-US" sz="2900" dirty="0" smtClean="0">
              <a:solidFill>
                <a:srgbClr val="FF0000"/>
              </a:solidFill>
              <a:latin typeface="Times New Roman" pitchFamily="18" charset="0"/>
              <a:cs typeface="Times New Roman" pitchFamily="18" charset="0"/>
            </a:endParaRPr>
          </a:p>
        </p:txBody>
      </p:sp>
      <p:sp>
        <p:nvSpPr>
          <p:cNvPr id="6147" name="Content Placeholder 2"/>
          <p:cNvSpPr>
            <a:spLocks noGrp="1"/>
          </p:cNvSpPr>
          <p:nvPr>
            <p:ph idx="1"/>
          </p:nvPr>
        </p:nvSpPr>
        <p:spPr/>
        <p:txBody>
          <a:bodyPr/>
          <a:lstStyle/>
          <a:p>
            <a:pPr marL="0" indent="0" algn="ctr" eaLnBrk="1" hangingPunct="1">
              <a:lnSpc>
                <a:spcPct val="130000"/>
              </a:lnSpc>
              <a:buFont typeface="Arial" charset="0"/>
              <a:buNone/>
            </a:pPr>
            <a:r>
              <a:rPr lang="el-GR" sz="2800" smtClean="0">
                <a:latin typeface="Times New Roman" pitchFamily="18" charset="0"/>
                <a:cs typeface="Times New Roman" pitchFamily="18" charset="0"/>
              </a:rPr>
              <a:t>Σ</a:t>
            </a:r>
            <a:r>
              <a:rPr lang="en-US" sz="2800" smtClean="0">
                <a:latin typeface="Times New Roman" pitchFamily="18" charset="0"/>
                <a:cs typeface="Times New Roman" pitchFamily="18" charset="0"/>
              </a:rPr>
              <a:t>ήμερα αγοράζουμε, χρησιμοποιούμε και καταναλώνουμε πολύ περισσότερα προϊόντα από ότι παλαιότερα, και αυτά τα προϊόντα είναι συσκευασμένα. </a:t>
            </a:r>
          </a:p>
        </p:txBody>
      </p:sp>
      <p:pic>
        <p:nvPicPr>
          <p:cNvPr id="6148" name="Picture 4" descr="super-market.jpg"/>
          <p:cNvPicPr>
            <a:picLocks noChangeAspect="1"/>
          </p:cNvPicPr>
          <p:nvPr/>
        </p:nvPicPr>
        <p:blipFill>
          <a:blip r:embed="rId2"/>
          <a:srcRect/>
          <a:stretch>
            <a:fillRect/>
          </a:stretch>
        </p:blipFill>
        <p:spPr bwMode="auto">
          <a:xfrm>
            <a:off x="2032000" y="3535363"/>
            <a:ext cx="5080000" cy="2922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3200" b="1" dirty="0" err="1" smtClean="0">
                <a:solidFill>
                  <a:srgbClr val="FF0000"/>
                </a:solidFill>
                <a:latin typeface="Times New Roman" pitchFamily="18" charset="0"/>
                <a:cs typeface="Times New Roman" pitchFamily="18" charset="0"/>
              </a:rPr>
              <a:t>Αίτια</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αύξησης</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των</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σκουπιδιών</a:t>
            </a:r>
            <a:r>
              <a:rPr lang="el-GR" sz="3200" dirty="0" smtClean="0">
                <a:solidFill>
                  <a:srgbClr val="FF0000"/>
                </a:solidFill>
                <a:latin typeface="Times New Roman" pitchFamily="18" charset="0"/>
                <a:cs typeface="Times New Roman" pitchFamily="18" charset="0"/>
              </a:rPr>
              <a:t/>
            </a:r>
            <a:br>
              <a:rPr lang="el-GR" sz="3200" dirty="0" smtClean="0">
                <a:solidFill>
                  <a:srgbClr val="FF0000"/>
                </a:solidFill>
                <a:latin typeface="Times New Roman" pitchFamily="18" charset="0"/>
                <a:cs typeface="Times New Roman" pitchFamily="18" charset="0"/>
              </a:rPr>
            </a:br>
            <a:endParaRPr lang="en-US" sz="3200" dirty="0" smtClean="0"/>
          </a:p>
        </p:txBody>
      </p:sp>
      <p:sp>
        <p:nvSpPr>
          <p:cNvPr id="7171" name="Content Placeholder 2"/>
          <p:cNvSpPr>
            <a:spLocks noGrp="1"/>
          </p:cNvSpPr>
          <p:nvPr>
            <p:ph idx="1"/>
          </p:nvPr>
        </p:nvSpPr>
        <p:spPr>
          <a:xfrm>
            <a:off x="457200" y="1300163"/>
            <a:ext cx="8229600" cy="2786062"/>
          </a:xfrm>
        </p:spPr>
        <p:txBody>
          <a:bodyPr/>
          <a:lstStyle/>
          <a:p>
            <a:pPr marL="0" indent="0" algn="ctr" eaLnBrk="1" hangingPunct="1">
              <a:buFont typeface="Arial" charset="0"/>
              <a:buNone/>
            </a:pPr>
            <a:r>
              <a:rPr lang="el-GR" sz="2800" smtClean="0">
                <a:latin typeface="Times New Roman" pitchFamily="18" charset="0"/>
                <a:cs typeface="Times New Roman" pitchFamily="18" charset="0"/>
              </a:rPr>
              <a:t>Τα σκουπίδια </a:t>
            </a:r>
            <a:r>
              <a:rPr lang="en-US" sz="2800" smtClean="0">
                <a:latin typeface="Times New Roman" pitchFamily="18" charset="0"/>
                <a:cs typeface="Times New Roman" pitchFamily="18" charset="0"/>
              </a:rPr>
              <a:t>αποτελούνται κυρίως από οργανικά υλικά, δηλαδή υπολείμ</a:t>
            </a:r>
            <a:r>
              <a:rPr lang="el-GR" sz="2800" smtClean="0">
                <a:latin typeface="Times New Roman" pitchFamily="18" charset="0"/>
                <a:cs typeface="Times New Roman" pitchFamily="18" charset="0"/>
              </a:rPr>
              <a:t>μ</a:t>
            </a:r>
            <a:r>
              <a:rPr lang="en-US" sz="2800" smtClean="0">
                <a:latin typeface="Times New Roman" pitchFamily="18" charset="0"/>
                <a:cs typeface="Times New Roman" pitchFamily="18" charset="0"/>
              </a:rPr>
              <a:t>ατα τροφών, εφημερίδες, περιοδικά και ά</a:t>
            </a:r>
            <a:r>
              <a:rPr lang="el-GR" sz="2800" smtClean="0">
                <a:latin typeface="Times New Roman" pitchFamily="18" charset="0"/>
                <a:cs typeface="Times New Roman" pitchFamily="18" charset="0"/>
              </a:rPr>
              <a:t>λ</a:t>
            </a:r>
            <a:r>
              <a:rPr lang="en-US" sz="2800" smtClean="0">
                <a:latin typeface="Times New Roman" pitchFamily="18" charset="0"/>
                <a:cs typeface="Times New Roman" pitchFamily="18" charset="0"/>
              </a:rPr>
              <a:t>λα προϊόντα χαρτιού, πλαστικές σακούλες και γυάλινες, μετα</a:t>
            </a:r>
            <a:r>
              <a:rPr lang="el-GR" sz="2800" smtClean="0">
                <a:latin typeface="Times New Roman" pitchFamily="18" charset="0"/>
                <a:cs typeface="Times New Roman" pitchFamily="18" charset="0"/>
              </a:rPr>
              <a:t>λλ</a:t>
            </a:r>
            <a:r>
              <a:rPr lang="en-US" sz="2800" smtClean="0">
                <a:latin typeface="Times New Roman" pitchFamily="18" charset="0"/>
                <a:cs typeface="Times New Roman" pitchFamily="18" charset="0"/>
              </a:rPr>
              <a:t>ικές, πλαστικές ή χάρτινες συσκευασίες  προιόντων. Κάθε άτομο παράγει ετησίως περίπου 100 κιλά απορριμ</a:t>
            </a:r>
            <a:r>
              <a:rPr lang="el-GR" sz="2800" smtClean="0">
                <a:latin typeface="Times New Roman" pitchFamily="18" charset="0"/>
                <a:cs typeface="Times New Roman" pitchFamily="18" charset="0"/>
              </a:rPr>
              <a:t>μ</a:t>
            </a:r>
            <a:r>
              <a:rPr lang="en-US" sz="2800" smtClean="0">
                <a:latin typeface="Times New Roman" pitchFamily="18" charset="0"/>
                <a:cs typeface="Times New Roman" pitchFamily="18" charset="0"/>
              </a:rPr>
              <a:t>άτων.</a:t>
            </a:r>
            <a:endParaRPr lang="el-GR" sz="2800" smtClean="0">
              <a:latin typeface="Times New Roman" pitchFamily="18" charset="0"/>
              <a:cs typeface="Times New Roman" pitchFamily="18" charset="0"/>
            </a:endParaRPr>
          </a:p>
        </p:txBody>
      </p:sp>
      <p:pic>
        <p:nvPicPr>
          <p:cNvPr id="7172" name="Picture 3" descr="131374-ANA.jpg"/>
          <p:cNvPicPr>
            <a:picLocks noChangeAspect="1"/>
          </p:cNvPicPr>
          <p:nvPr/>
        </p:nvPicPr>
        <p:blipFill>
          <a:blip r:embed="rId2"/>
          <a:srcRect/>
          <a:stretch>
            <a:fillRect/>
          </a:stretch>
        </p:blipFill>
        <p:spPr bwMode="auto">
          <a:xfrm>
            <a:off x="2870200" y="4086225"/>
            <a:ext cx="3390900" cy="235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3200" b="1" dirty="0" err="1" smtClean="0">
                <a:solidFill>
                  <a:srgbClr val="FF0000"/>
                </a:solidFill>
                <a:latin typeface="Times New Roman" pitchFamily="18" charset="0"/>
                <a:cs typeface="Times New Roman" pitchFamily="18" charset="0"/>
              </a:rPr>
              <a:t>Αίτια</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αύξησης</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των</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σκουπιδιών</a:t>
            </a:r>
            <a:r>
              <a:rPr lang="el-GR" sz="3200" dirty="0" smtClean="0">
                <a:solidFill>
                  <a:srgbClr val="FF0000"/>
                </a:solidFill>
                <a:latin typeface="Times New Roman" pitchFamily="18" charset="0"/>
                <a:cs typeface="Times New Roman" pitchFamily="18" charset="0"/>
              </a:rPr>
              <a:t/>
            </a:r>
            <a:br>
              <a:rPr lang="el-GR" sz="3200" dirty="0" smtClean="0">
                <a:solidFill>
                  <a:srgbClr val="FF0000"/>
                </a:solidFill>
                <a:latin typeface="Times New Roman" pitchFamily="18" charset="0"/>
                <a:cs typeface="Times New Roman" pitchFamily="18" charset="0"/>
              </a:rPr>
            </a:br>
            <a:endParaRPr lang="en-US" sz="3200" dirty="0" smtClean="0"/>
          </a:p>
        </p:txBody>
      </p:sp>
      <p:sp>
        <p:nvSpPr>
          <p:cNvPr id="8195" name="Content Placeholder 2"/>
          <p:cNvSpPr>
            <a:spLocks noGrp="1"/>
          </p:cNvSpPr>
          <p:nvPr>
            <p:ph idx="1"/>
          </p:nvPr>
        </p:nvSpPr>
        <p:spPr>
          <a:xfrm>
            <a:off x="239151" y="1600200"/>
            <a:ext cx="8651631" cy="4525963"/>
          </a:xfrm>
        </p:spPr>
        <p:txBody>
          <a:bodyPr/>
          <a:lstStyle/>
          <a:p>
            <a:pPr marL="0" indent="0" algn="ctr" eaLnBrk="1" hangingPunct="1">
              <a:lnSpc>
                <a:spcPct val="90000"/>
              </a:lnSpc>
              <a:buFont typeface="Arial" charset="0"/>
              <a:buNone/>
            </a:pPr>
            <a:r>
              <a:rPr lang="en-US" sz="2800" dirty="0" err="1" smtClean="0">
                <a:latin typeface="Times New Roman" pitchFamily="18" charset="0"/>
                <a:cs typeface="Times New Roman" pitchFamily="18" charset="0"/>
              </a:rPr>
              <a:t>Οι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συσκευασίες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χρησιμοποιούνται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κυρίως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για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την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προστασία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αποθήκευση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και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μεταφορά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των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προϊόντων</a:t>
            </a:r>
            <a:r>
              <a:rPr lang="en-US" sz="2800" dirty="0" smtClean="0">
                <a:latin typeface="Times New Roman" pitchFamily="18" charset="0"/>
                <a:cs typeface="Times New Roman" pitchFamily="18" charset="0"/>
              </a:rPr>
              <a:t>. </a:t>
            </a:r>
            <a:endParaRPr lang="el-GR" sz="2800" dirty="0" smtClean="0">
              <a:latin typeface="Times New Roman" pitchFamily="18" charset="0"/>
              <a:cs typeface="Times New Roman" pitchFamily="18" charset="0"/>
            </a:endParaRPr>
          </a:p>
          <a:p>
            <a:pPr marL="0" indent="0" algn="ctr" eaLnBrk="1" hangingPunct="1">
              <a:lnSpc>
                <a:spcPct val="90000"/>
              </a:lnSpc>
              <a:buFont typeface="Arial" charset="0"/>
              <a:buNone/>
            </a:pPr>
            <a:r>
              <a:rPr lang="el-GR" sz="2800" dirty="0" smtClean="0">
                <a:latin typeface="Times New Roman" pitchFamily="18" charset="0"/>
                <a:cs typeface="Times New Roman" pitchFamily="18" charset="0"/>
              </a:rPr>
              <a:t>Αυτός </a:t>
            </a:r>
            <a:r>
              <a:rPr lang="en-US" sz="2800" dirty="0" err="1" smtClean="0">
                <a:latin typeface="Times New Roman" pitchFamily="18" charset="0"/>
                <a:cs typeface="Times New Roman" pitchFamily="18" charset="0"/>
              </a:rPr>
              <a:t>είναι</a:t>
            </a:r>
            <a:r>
              <a:rPr lang="en-US" sz="2800" dirty="0" smtClean="0">
                <a:latin typeface="Times New Roman" pitchFamily="18" charset="0"/>
                <a:cs typeface="Times New Roman" pitchFamily="18" charset="0"/>
              </a:rPr>
              <a:t> ο</a:t>
            </a:r>
            <a:r>
              <a:rPr lang="el-GR" sz="2800" dirty="0" smtClean="0">
                <a:latin typeface="Times New Roman" pitchFamily="18" charset="0"/>
                <a:cs typeface="Times New Roman" pitchFamily="18" charset="0"/>
              </a:rPr>
              <a:t> κυριότερος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λόγος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που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παράγουμε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περισσότερα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απορρίμ</a:t>
            </a:r>
            <a:r>
              <a:rPr lang="el-GR" sz="2800" dirty="0" smtClean="0">
                <a:latin typeface="Times New Roman" pitchFamily="18" charset="0"/>
                <a:cs typeface="Times New Roman" pitchFamily="18" charset="0"/>
              </a:rPr>
              <a:t>μ</a:t>
            </a:r>
            <a:r>
              <a:rPr lang="en-US" sz="2800" dirty="0" err="1" smtClean="0">
                <a:latin typeface="Times New Roman" pitchFamily="18" charset="0"/>
                <a:cs typeface="Times New Roman" pitchFamily="18" charset="0"/>
              </a:rPr>
              <a:t>ατα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αφού</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χρησιμοποιούμε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προϊόντα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που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είναι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συσκευασμένα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με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υλικά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που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καταλήγουν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στα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σκουπίδια</a:t>
            </a:r>
            <a:r>
              <a:rPr lang="en-US" sz="2800" dirty="0" smtClean="0">
                <a:latin typeface="Times New Roman" pitchFamily="18" charset="0"/>
                <a:cs typeface="Times New Roman" pitchFamily="18" charset="0"/>
              </a:rPr>
              <a:t>. </a:t>
            </a:r>
            <a:endParaRPr lang="el-GR" sz="2800" dirty="0" smtClean="0">
              <a:latin typeface="Times New Roman" pitchFamily="18" charset="0"/>
              <a:cs typeface="Times New Roman" pitchFamily="18" charset="0"/>
            </a:endParaRPr>
          </a:p>
          <a:p>
            <a:pPr marL="0" indent="0" algn="ctr" eaLnBrk="1" hangingPunct="1">
              <a:lnSpc>
                <a:spcPct val="90000"/>
              </a:lnSpc>
              <a:buFont typeface="Arial" charset="0"/>
              <a:buNone/>
            </a:pPr>
            <a:r>
              <a:rPr lang="en-US" sz="2800" dirty="0" err="1" smtClean="0">
                <a:latin typeface="Times New Roman" pitchFamily="18" charset="0"/>
                <a:cs typeface="Times New Roman" pitchFamily="18" charset="0"/>
              </a:rPr>
              <a:t>Όλα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τα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είδη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πρώτης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ανάγκης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όπως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αυγά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γάλα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αλεύρι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μακαρόνια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ρύζι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ζάχαρη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όσπρια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νερό</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κ.λ.π</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είναι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συσκευασμένα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και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οι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συσκευασίες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καταλήγουν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στους</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κάδους</a:t>
            </a:r>
            <a:r>
              <a:rPr lang="en-US" sz="2800" dirty="0" smtClean="0">
                <a:latin typeface="Times New Roman" pitchFamily="18" charset="0"/>
                <a:cs typeface="Times New Roman" pitchFamily="18" charset="0"/>
              </a:rPr>
              <a:t>. </a:t>
            </a:r>
            <a:endParaRPr lang="el-GR" sz="2800" dirty="0" smtClean="0">
              <a:latin typeface="Times New Roman" pitchFamily="18" charset="0"/>
              <a:cs typeface="Times New Roman" pitchFamily="18" charset="0"/>
            </a:endParaRPr>
          </a:p>
          <a:p>
            <a:pPr marL="0" indent="0" algn="ctr" eaLnBrk="1" hangingPunct="1">
              <a:lnSpc>
                <a:spcPct val="90000"/>
              </a:lnSpc>
              <a:buFont typeface="Arial" charset="0"/>
              <a:buNone/>
            </a:pPr>
            <a:r>
              <a:rPr lang="en-US" sz="2800" dirty="0" err="1" smtClean="0">
                <a:solidFill>
                  <a:srgbClr val="FFFF00"/>
                </a:solidFill>
                <a:latin typeface="Times New Roman" pitchFamily="18" charset="0"/>
                <a:cs typeface="Times New Roman" pitchFamily="18" charset="0"/>
              </a:rPr>
              <a:t>Εκεί</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οφείλεται</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και</a:t>
            </a:r>
            <a:r>
              <a:rPr lang="en-US" sz="2800" dirty="0" smtClean="0">
                <a:solidFill>
                  <a:srgbClr val="FFFF00"/>
                </a:solidFill>
                <a:latin typeface="Times New Roman" pitchFamily="18" charset="0"/>
                <a:cs typeface="Times New Roman" pitchFamily="18" charset="0"/>
              </a:rPr>
              <a:t> η </a:t>
            </a:r>
            <a:r>
              <a:rPr lang="en-US" sz="2800" dirty="0" err="1" smtClean="0">
                <a:solidFill>
                  <a:srgbClr val="FFFF00"/>
                </a:solidFill>
                <a:latin typeface="Times New Roman" pitchFamily="18" charset="0"/>
                <a:cs typeface="Times New Roman" pitchFamily="18" charset="0"/>
              </a:rPr>
              <a:t>αύξησή</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τους</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σε</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σχέση</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με</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το</a:t>
            </a:r>
            <a:r>
              <a:rPr lang="en-US" sz="2800" dirty="0" smtClean="0">
                <a:solidFill>
                  <a:srgbClr val="FFFF00"/>
                </a:solidFill>
                <a:latin typeface="Times New Roman" pitchFamily="18" charset="0"/>
                <a:cs typeface="Times New Roman" pitchFamily="18" charset="0"/>
              </a:rPr>
              <a:t> </a:t>
            </a:r>
            <a:r>
              <a:rPr lang="en-US" sz="2800" dirty="0" err="1" smtClean="0">
                <a:solidFill>
                  <a:srgbClr val="FFFF00"/>
                </a:solidFill>
                <a:latin typeface="Times New Roman" pitchFamily="18" charset="0"/>
                <a:cs typeface="Times New Roman" pitchFamily="18" charset="0"/>
              </a:rPr>
              <a:t>παρελθόν</a:t>
            </a:r>
            <a:r>
              <a:rPr lang="en-US" sz="2800" dirty="0" smtClean="0">
                <a:solidFill>
                  <a:srgbClr val="FFFF00"/>
                </a:solidFill>
                <a:latin typeface="Times New Roman" pitchFamily="18" charset="0"/>
                <a:cs typeface="Times New Roman" pitchFamily="18" charset="0"/>
              </a:rPr>
              <a:t>.</a:t>
            </a:r>
            <a:r>
              <a:rPr lang="el-GR" sz="2800" dirty="0" smtClean="0">
                <a:solidFill>
                  <a:srgbClr val="FFFF00"/>
                </a:solidFill>
                <a:latin typeface="Times New Roman" pitchFamily="18" charset="0"/>
                <a:cs typeface="Times New Roman" pitchFamily="18" charset="0"/>
              </a:rPr>
              <a:t> </a:t>
            </a:r>
            <a:endParaRPr lang="en-US" sz="2800" dirty="0" smtClean="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595313"/>
            <a:ext cx="8229600" cy="1143000"/>
          </a:xfrm>
        </p:spPr>
        <p:txBody>
          <a:bodyPr/>
          <a:lstStyle/>
          <a:p>
            <a:pPr eaLnBrk="1" hangingPunct="1"/>
            <a:r>
              <a:rPr lang="en-US" sz="2800" smtClean="0">
                <a:latin typeface="Times New Roman" pitchFamily="18" charset="0"/>
                <a:cs typeface="Times New Roman" pitchFamily="18" charset="0"/>
              </a:rPr>
              <a:t>Παλαιότερα τα προϊόντα πουλούνταν χύμα και δέν ήταν συσκευασμένα, όπως τυρί, κρέας, όσπρια, ρύζι ενώ άλλα ήταν λιγότερο συσκευασμένα όπως οι κονσέρβες ή τα αναψυκτικά σε γυάλινα μπουκάλια. </a:t>
            </a:r>
          </a:p>
        </p:txBody>
      </p:sp>
      <p:pic>
        <p:nvPicPr>
          <p:cNvPr id="9219" name="Content Placeholder 3" descr="palio_mpakaliko_KENTRIKI.jpg"/>
          <p:cNvPicPr>
            <a:picLocks noGrp="1" noChangeAspect="1"/>
          </p:cNvPicPr>
          <p:nvPr>
            <p:ph idx="1"/>
          </p:nvPr>
        </p:nvPicPr>
        <p:blipFill>
          <a:blip r:embed="rId2"/>
          <a:srcRect t="18077" b="18077"/>
          <a:stretch>
            <a:fillRect/>
          </a:stretch>
        </p:blipFill>
        <p:spPr>
          <a:xfrm>
            <a:off x="457200" y="2373313"/>
            <a:ext cx="8229600" cy="384968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3548063"/>
          </a:xfrm>
        </p:spPr>
        <p:txBody>
          <a:bodyPr/>
          <a:lstStyle/>
          <a:p>
            <a:pPr eaLnBrk="1" hangingPunct="1"/>
            <a:r>
              <a:rPr lang="en-US" sz="2800" smtClean="0">
                <a:latin typeface="Times New Roman" pitchFamily="18" charset="0"/>
                <a:cs typeface="Times New Roman" pitchFamily="18" charset="0"/>
              </a:rPr>
              <a:t>Πέρα από τις συσκευασίες, που αποτελούν μεγάλο μέρος των απορριμμάτων, στους κάδους των σκουπιδιών καταλήγουν επίσης χαρτιά και υπολείμματα τροφίμων. Οργανικά σκουπίδια δέν υπήρχαν γιατί σχεδόν σε κάθε σπίτι υπήρχαν ζώα οικόσιτα τα οποία κατανάλωναν τα υπολείματα των τροφών. </a:t>
            </a:r>
          </a:p>
        </p:txBody>
      </p:sp>
      <p:pic>
        <p:nvPicPr>
          <p:cNvPr id="10243" name="Content Placeholder 3" descr="skoupidia_anakyklosima.jpg"/>
          <p:cNvPicPr>
            <a:picLocks noGrp="1" noChangeAspect="1"/>
          </p:cNvPicPr>
          <p:nvPr>
            <p:ph idx="1"/>
          </p:nvPr>
        </p:nvPicPr>
        <p:blipFill>
          <a:blip r:embed="rId2"/>
          <a:srcRect t="23376" b="23376"/>
          <a:stretch>
            <a:fillRect/>
          </a:stretch>
        </p:blipFill>
        <p:spPr>
          <a:xfrm>
            <a:off x="457200" y="3486150"/>
            <a:ext cx="8229600" cy="2935288"/>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TotalTime>
  <Words>545</Words>
  <Application>Microsoft Macintosh PowerPoint</Application>
  <PresentationFormat>Προβολή στην οθόνη (4:3)</PresentationFormat>
  <Paragraphs>32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Office Theme</vt:lpstr>
      <vt:lpstr>Γιατί παράγουμε τόσα πολλά απορρίμματα; </vt:lpstr>
      <vt:lpstr>Απορρίμματα </vt:lpstr>
      <vt:lpstr>Τα απορρίμματα στο παρελθόν </vt:lpstr>
      <vt:lpstr>Τα απορρίμματα στο παρελθόν </vt:lpstr>
      <vt:lpstr>Αίτια αύξησης των σκουπιδιών </vt:lpstr>
      <vt:lpstr>Αίτια αύξησης των σκουπιδιών </vt:lpstr>
      <vt:lpstr>Αίτια αύξησης των σκουπιδιών </vt:lpstr>
      <vt:lpstr>Παλαιότερα τα προϊόντα πουλούνταν χύμα και δέν ήταν συσκευασμένα, όπως τυρί, κρέας, όσπρια, ρύζι ενώ άλλα ήταν λιγότερο συσκευασμένα όπως οι κονσέρβες ή τα αναψυκτικά σε γυάλινα μπουκάλια. </vt:lpstr>
      <vt:lpstr>Πέρα από τις συσκευασίες, που αποτελούν μεγάλο μέρος των απορριμμάτων, στους κάδους των σκουπιδιών καταλήγουν επίσης χαρτιά και υπολείμματα τροφίμων. Οργανικά σκουπίδια δέν υπήρχαν γιατί σχεδόν σε κάθε σπίτι υπήρχαν ζώα οικόσιτα τα οποία κατανάλωναν τα υπολείματα των τροφών. </vt:lpstr>
      <vt:lpstr>Αίτιο αύξησης της παραγωγής απορριμμάτων είναι επίσης και ο υπερκαταναλωτισμός που υπάρχει στην κοινωνία μας. Η αφθονία των συσκευασμένων προϊόντων, η εύκολη απόκτησή τους και πολλές φορές η σπατάλη τους οδηγεί στην αύξηση των σκουπιδιών. </vt:lpstr>
      <vt:lpstr>Τρόποι αντιμετώπισης του φαινομένου </vt:lpstr>
      <vt:lpstr>Ευχαριστώ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Γιατί παράγουμε τόσα πολλά απορρίματα;</dc:title>
  <dc:creator>ΣΟΦΙΑ</dc:creator>
  <cp:lastModifiedBy>γεομα</cp:lastModifiedBy>
  <cp:revision>14</cp:revision>
  <dcterms:created xsi:type="dcterms:W3CDTF">2017-03-13T21:27:46Z</dcterms:created>
  <dcterms:modified xsi:type="dcterms:W3CDTF">2017-05-04T08:33:46Z</dcterms:modified>
</cp:coreProperties>
</file>